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8288000" cy="10287000"/>
  <p:notesSz cx="6858000" cy="9144000"/>
  <p:embeddedFontLst>
    <p:embeddedFont>
      <p:font typeface="Aileron" panose="020B0604020202020204" charset="0"/>
      <p:regular r:id="rId14"/>
    </p:embeddedFont>
    <p:embeddedFont>
      <p:font typeface="Aileron Bold" panose="020B0604020202020204" charset="0"/>
      <p:regular r:id="rId15"/>
    </p:embeddedFont>
    <p:embeddedFont>
      <p:font typeface="Aileron Heavy" panose="020B0604020202020204" charset="0"/>
      <p:regular r:id="rId16"/>
    </p:embeddedFont>
    <p:embeddedFont>
      <p:font typeface="Aileron Ultra-Bold" panose="020B0604020202020204" charset="0"/>
      <p:regular r:id="rId17"/>
    </p:embeddedFont>
    <p:embeddedFont>
      <p:font typeface="Arimo" panose="020B0604020202020204" charset="0"/>
      <p:regular r:id="rId18"/>
    </p:embeddedFont>
    <p:embeddedFont>
      <p:font typeface="Arimo Bold" panose="020B0604020202020204" charset="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svg"/><Relationship Id="rId4" Type="http://schemas.openxmlformats.org/officeDocument/2006/relationships/image" Target="../media/image4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20.svg"/><Relationship Id="rId5" Type="http://schemas.openxmlformats.org/officeDocument/2006/relationships/image" Target="../media/image14.sv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10" Type="http://schemas.openxmlformats.org/officeDocument/2006/relationships/image" Target="../media/image29.svg"/><Relationship Id="rId4" Type="http://schemas.openxmlformats.org/officeDocument/2006/relationships/image" Target="../media/image23.svg"/><Relationship Id="rId9" Type="http://schemas.openxmlformats.org/officeDocument/2006/relationships/image" Target="../media/image2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.svg"/><Relationship Id="rId7" Type="http://schemas.openxmlformats.org/officeDocument/2006/relationships/image" Target="../media/image6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2.svg"/><Relationship Id="rId10" Type="http://schemas.openxmlformats.org/officeDocument/2006/relationships/image" Target="../media/image9.png"/><Relationship Id="rId4" Type="http://schemas.openxmlformats.org/officeDocument/2006/relationships/image" Target="../media/image1.png"/><Relationship Id="rId9" Type="http://schemas.openxmlformats.org/officeDocument/2006/relationships/image" Target="../media/image8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.svg"/><Relationship Id="rId7" Type="http://schemas.openxmlformats.org/officeDocument/2006/relationships/image" Target="../media/image6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2.svg"/><Relationship Id="rId10" Type="http://schemas.openxmlformats.org/officeDocument/2006/relationships/image" Target="../media/image9.png"/><Relationship Id="rId4" Type="http://schemas.openxmlformats.org/officeDocument/2006/relationships/image" Target="../media/image1.png"/><Relationship Id="rId9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svg"/><Relationship Id="rId4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35.svg"/><Relationship Id="rId7" Type="http://schemas.openxmlformats.org/officeDocument/2006/relationships/image" Target="../media/image37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11" Type="http://schemas.openxmlformats.org/officeDocument/2006/relationships/image" Target="../media/image6.svg"/><Relationship Id="rId5" Type="http://schemas.openxmlformats.org/officeDocument/2006/relationships/image" Target="../media/image4.svg"/><Relationship Id="rId10" Type="http://schemas.openxmlformats.org/officeDocument/2006/relationships/image" Target="../media/image5.png"/><Relationship Id="rId4" Type="http://schemas.openxmlformats.org/officeDocument/2006/relationships/image" Target="../media/image3.png"/><Relationship Id="rId9" Type="http://schemas.openxmlformats.org/officeDocument/2006/relationships/image" Target="../media/image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9"/>
          <p:cNvGrpSpPr/>
          <p:nvPr/>
        </p:nvGrpSpPr>
        <p:grpSpPr>
          <a:xfrm>
            <a:off x="808166" y="7529140"/>
            <a:ext cx="16657067" cy="1292635"/>
            <a:chOff x="0" y="0"/>
            <a:chExt cx="22209423" cy="1723513"/>
          </a:xfrm>
        </p:grpSpPr>
        <p:sp>
          <p:nvSpPr>
            <p:cNvPr id="20" name="TextBox 20"/>
            <p:cNvSpPr txBox="1"/>
            <p:nvPr/>
          </p:nvSpPr>
          <p:spPr>
            <a:xfrm>
              <a:off x="11411" y="-57150"/>
              <a:ext cx="22198012" cy="11235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827"/>
                </a:lnSpc>
              </a:pPr>
              <a:r>
                <a:rPr lang="en-US" sz="5252" spc="105" dirty="0">
                  <a:solidFill>
                    <a:srgbClr val="C1B4CD"/>
                  </a:solidFill>
                  <a:latin typeface="Aileron"/>
                  <a:ea typeface="Aileron"/>
                  <a:cs typeface="Aileron"/>
                  <a:sym typeface="Aileron"/>
                </a:rPr>
                <a:t>Customer Purchase Behavior Analysis 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1177213"/>
              <a:ext cx="22198012" cy="5462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13"/>
                </a:lnSpc>
              </a:pPr>
              <a:r>
                <a:rPr lang="en-US" sz="2438" spc="48">
                  <a:solidFill>
                    <a:srgbClr val="FFFFFF"/>
                  </a:solidFill>
                  <a:latin typeface="Aileron"/>
                  <a:ea typeface="Aileron"/>
                  <a:cs typeface="Aileron"/>
                  <a:sym typeface="Aileron"/>
                </a:rPr>
                <a:t>Moonmoon Samal (Cap_Ds_05)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E4FCDDDF-49EB-0EC5-DBC7-826D5D8525EA}"/>
              </a:ext>
            </a:extLst>
          </p:cNvPr>
          <p:cNvGrpSpPr/>
          <p:nvPr/>
        </p:nvGrpSpPr>
        <p:grpSpPr>
          <a:xfrm>
            <a:off x="7637205" y="0"/>
            <a:ext cx="3019329" cy="6812196"/>
            <a:chOff x="7637205" y="0"/>
            <a:chExt cx="3019329" cy="6812196"/>
          </a:xfrm>
        </p:grpSpPr>
        <p:grpSp>
          <p:nvGrpSpPr>
            <p:cNvPr id="5" name="Group 5"/>
            <p:cNvGrpSpPr/>
            <p:nvPr/>
          </p:nvGrpSpPr>
          <p:grpSpPr>
            <a:xfrm>
              <a:off x="7637205" y="0"/>
              <a:ext cx="3019329" cy="6812196"/>
              <a:chOff x="0" y="0"/>
              <a:chExt cx="660400" cy="1489991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660400" cy="1489992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489992">
                    <a:moveTo>
                      <a:pt x="220252" y="1470922"/>
                    </a:moveTo>
                    <a:cubicBezTo>
                      <a:pt x="254109" y="1482436"/>
                      <a:pt x="292600" y="1489992"/>
                      <a:pt x="330378" y="1489992"/>
                    </a:cubicBezTo>
                    <a:cubicBezTo>
                      <a:pt x="368157" y="1489992"/>
                      <a:pt x="404509" y="1483514"/>
                      <a:pt x="438009" y="1472001"/>
                    </a:cubicBezTo>
                    <a:cubicBezTo>
                      <a:pt x="438723" y="1471641"/>
                      <a:pt x="439435" y="1471641"/>
                      <a:pt x="440148" y="1471282"/>
                    </a:cubicBezTo>
                    <a:cubicBezTo>
                      <a:pt x="565955" y="1425227"/>
                      <a:pt x="658618" y="1303613"/>
                      <a:pt x="660400" y="1146447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1145596"/>
                    </a:lnTo>
                    <a:cubicBezTo>
                      <a:pt x="1782" y="1304331"/>
                      <a:pt x="93019" y="1425947"/>
                      <a:pt x="220252" y="1470922"/>
                    </a:cubicBezTo>
                    <a:close/>
                  </a:path>
                </a:pathLst>
              </a:custGeom>
              <a:solidFill>
                <a:srgbClr val="35598A"/>
              </a:solidFill>
            </p:spPr>
          </p:sp>
          <p:sp>
            <p:nvSpPr>
              <p:cNvPr id="7" name="TextBox 7"/>
              <p:cNvSpPr txBox="1"/>
              <p:nvPr/>
            </p:nvSpPr>
            <p:spPr>
              <a:xfrm>
                <a:off x="0" y="-57150"/>
                <a:ext cx="660400" cy="142014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99"/>
                  </a:lnSpc>
                </a:pPr>
                <a:endParaRPr/>
              </a:p>
            </p:txBody>
          </p:sp>
        </p:grpSp>
        <p:sp>
          <p:nvSpPr>
            <p:cNvPr id="18" name="Freeform 18"/>
            <p:cNvSpPr/>
            <p:nvPr/>
          </p:nvSpPr>
          <p:spPr>
            <a:xfrm flipH="1">
              <a:off x="8623428" y="982025"/>
              <a:ext cx="1026545" cy="1030292"/>
            </a:xfrm>
            <a:custGeom>
              <a:avLst/>
              <a:gdLst/>
              <a:ahLst/>
              <a:cxnLst/>
              <a:rect l="l" t="t" r="r" b="b"/>
              <a:pathLst>
                <a:path w="1026545" h="1030292">
                  <a:moveTo>
                    <a:pt x="1026545" y="0"/>
                  </a:moveTo>
                  <a:lnTo>
                    <a:pt x="0" y="0"/>
                  </a:lnTo>
                  <a:lnTo>
                    <a:pt x="0" y="1030292"/>
                  </a:lnTo>
                  <a:lnTo>
                    <a:pt x="1026545" y="1030292"/>
                  </a:lnTo>
                  <a:lnTo>
                    <a:pt x="1026545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28" name="Group 28"/>
            <p:cNvGrpSpPr/>
            <p:nvPr/>
          </p:nvGrpSpPr>
          <p:grpSpPr>
            <a:xfrm>
              <a:off x="7907013" y="3026924"/>
              <a:ext cx="2459375" cy="1430621"/>
              <a:chOff x="0" y="0"/>
              <a:chExt cx="3279166" cy="1907495"/>
            </a:xfrm>
          </p:grpSpPr>
          <p:sp>
            <p:nvSpPr>
              <p:cNvPr id="29" name="TextBox 29"/>
              <p:cNvSpPr txBox="1"/>
              <p:nvPr/>
            </p:nvSpPr>
            <p:spPr>
              <a:xfrm>
                <a:off x="0" y="0"/>
                <a:ext cx="3279166" cy="558800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3359"/>
                  </a:lnSpc>
                </a:pPr>
                <a:r>
                  <a:rPr lang="en-US" sz="2799" spc="55">
                    <a:solidFill>
                      <a:srgbClr val="FFFFFF"/>
                    </a:solidFill>
                    <a:latin typeface="Aileron"/>
                    <a:ea typeface="Aileron"/>
                    <a:cs typeface="Aileron"/>
                    <a:sym typeface="Aileron"/>
                  </a:rPr>
                  <a:t>3</a:t>
                </a:r>
              </a:p>
            </p:txBody>
          </p:sp>
          <p:sp>
            <p:nvSpPr>
              <p:cNvPr id="30" name="TextBox 30"/>
              <p:cNvSpPr txBox="1"/>
              <p:nvPr/>
            </p:nvSpPr>
            <p:spPr>
              <a:xfrm>
                <a:off x="0" y="719199"/>
                <a:ext cx="3279166" cy="1188297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3640"/>
                  </a:lnSpc>
                </a:pPr>
                <a:r>
                  <a:rPr lang="en-US" sz="2600" spc="52">
                    <a:solidFill>
                      <a:srgbClr val="FFFFFF"/>
                    </a:solidFill>
                    <a:latin typeface="Aileron"/>
                    <a:ea typeface="Aileron"/>
                    <a:cs typeface="Aileron"/>
                    <a:sym typeface="Aileron"/>
                  </a:rPr>
                  <a:t>Data Manipulation</a:t>
                </a:r>
              </a:p>
            </p:txBody>
          </p:sp>
        </p:grp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2D309FEF-8433-7C12-9B51-954ED1B10A27}"/>
              </a:ext>
            </a:extLst>
          </p:cNvPr>
          <p:cNvGrpSpPr/>
          <p:nvPr/>
        </p:nvGrpSpPr>
        <p:grpSpPr>
          <a:xfrm>
            <a:off x="14450262" y="0"/>
            <a:ext cx="3019329" cy="7764700"/>
            <a:chOff x="14450262" y="0"/>
            <a:chExt cx="3019329" cy="7764700"/>
          </a:xfrm>
        </p:grpSpPr>
        <p:grpSp>
          <p:nvGrpSpPr>
            <p:cNvPr id="11" name="Group 11"/>
            <p:cNvGrpSpPr/>
            <p:nvPr/>
          </p:nvGrpSpPr>
          <p:grpSpPr>
            <a:xfrm>
              <a:off x="14450262" y="0"/>
              <a:ext cx="3019329" cy="7764700"/>
              <a:chOff x="0" y="0"/>
              <a:chExt cx="660400" cy="1698327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60400" cy="1698327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698327">
                    <a:moveTo>
                      <a:pt x="220252" y="1679258"/>
                    </a:moveTo>
                    <a:cubicBezTo>
                      <a:pt x="254109" y="1690772"/>
                      <a:pt x="292600" y="1698327"/>
                      <a:pt x="330378" y="1698327"/>
                    </a:cubicBezTo>
                    <a:cubicBezTo>
                      <a:pt x="368157" y="1698327"/>
                      <a:pt x="404509" y="1691850"/>
                      <a:pt x="438009" y="1680336"/>
                    </a:cubicBezTo>
                    <a:cubicBezTo>
                      <a:pt x="438723" y="1679977"/>
                      <a:pt x="439435" y="1679977"/>
                      <a:pt x="440148" y="1679617"/>
                    </a:cubicBezTo>
                    <a:cubicBezTo>
                      <a:pt x="565955" y="1633562"/>
                      <a:pt x="658618" y="1511948"/>
                      <a:pt x="660400" y="1350155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1349153"/>
                    </a:lnTo>
                    <a:cubicBezTo>
                      <a:pt x="1782" y="1512667"/>
                      <a:pt x="93019" y="1634282"/>
                      <a:pt x="220252" y="1679258"/>
                    </a:cubicBezTo>
                    <a:close/>
                  </a:path>
                </a:pathLst>
              </a:custGeom>
              <a:solidFill>
                <a:srgbClr val="9B80B2"/>
              </a:solidFill>
            </p:spPr>
          </p:sp>
          <p:sp>
            <p:nvSpPr>
              <p:cNvPr id="13" name="TextBox 13"/>
              <p:cNvSpPr txBox="1"/>
              <p:nvPr/>
            </p:nvSpPr>
            <p:spPr>
              <a:xfrm>
                <a:off x="0" y="-57150"/>
                <a:ext cx="660400" cy="162847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99"/>
                  </a:lnSpc>
                </a:pPr>
                <a:endParaRPr/>
              </a:p>
            </p:txBody>
          </p:sp>
        </p:grpSp>
        <p:sp>
          <p:nvSpPr>
            <p:cNvPr id="17" name="Freeform 17"/>
            <p:cNvSpPr/>
            <p:nvPr/>
          </p:nvSpPr>
          <p:spPr>
            <a:xfrm>
              <a:off x="15539419" y="1180980"/>
              <a:ext cx="831336" cy="831336"/>
            </a:xfrm>
            <a:custGeom>
              <a:avLst/>
              <a:gdLst/>
              <a:ahLst/>
              <a:cxnLst/>
              <a:rect l="l" t="t" r="r" b="b"/>
              <a:pathLst>
                <a:path w="831336" h="831336">
                  <a:moveTo>
                    <a:pt x="0" y="0"/>
                  </a:moveTo>
                  <a:lnTo>
                    <a:pt x="831336" y="0"/>
                  </a:lnTo>
                  <a:lnTo>
                    <a:pt x="831336" y="831337"/>
                  </a:lnTo>
                  <a:lnTo>
                    <a:pt x="0" y="8313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34" name="Group 34"/>
            <p:cNvGrpSpPr/>
            <p:nvPr/>
          </p:nvGrpSpPr>
          <p:grpSpPr>
            <a:xfrm>
              <a:off x="14725400" y="3026924"/>
              <a:ext cx="2459375" cy="1430621"/>
              <a:chOff x="0" y="0"/>
              <a:chExt cx="3279166" cy="1907495"/>
            </a:xfrm>
          </p:grpSpPr>
          <p:sp>
            <p:nvSpPr>
              <p:cNvPr id="35" name="TextBox 35"/>
              <p:cNvSpPr txBox="1"/>
              <p:nvPr/>
            </p:nvSpPr>
            <p:spPr>
              <a:xfrm>
                <a:off x="0" y="0"/>
                <a:ext cx="3279166" cy="558800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3359"/>
                  </a:lnSpc>
                </a:pPr>
                <a:r>
                  <a:rPr lang="en-US" sz="2799" spc="55">
                    <a:solidFill>
                      <a:srgbClr val="FFFFFF"/>
                    </a:solidFill>
                    <a:latin typeface="Aileron"/>
                    <a:ea typeface="Aileron"/>
                    <a:cs typeface="Aileron"/>
                    <a:sym typeface="Aileron"/>
                  </a:rPr>
                  <a:t>5</a:t>
                </a:r>
              </a:p>
            </p:txBody>
          </p:sp>
          <p:sp>
            <p:nvSpPr>
              <p:cNvPr id="36" name="TextBox 36"/>
              <p:cNvSpPr txBox="1"/>
              <p:nvPr/>
            </p:nvSpPr>
            <p:spPr>
              <a:xfrm>
                <a:off x="0" y="719199"/>
                <a:ext cx="3279166" cy="1188297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3640"/>
                  </a:lnSpc>
                </a:pPr>
                <a:r>
                  <a:rPr lang="en-US" sz="2600" spc="52">
                    <a:solidFill>
                      <a:srgbClr val="FFFFFF"/>
                    </a:solidFill>
                    <a:latin typeface="Aileron"/>
                    <a:ea typeface="Aileron"/>
                    <a:cs typeface="Aileron"/>
                    <a:sym typeface="Aileron"/>
                  </a:rPr>
                  <a:t>Data Visualization</a:t>
                </a:r>
              </a:p>
            </p:txBody>
          </p:sp>
        </p:grp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53D0C966-6DF9-4245-02FB-AB9A5E8D8BF3}"/>
              </a:ext>
            </a:extLst>
          </p:cNvPr>
          <p:cNvGrpSpPr/>
          <p:nvPr/>
        </p:nvGrpSpPr>
        <p:grpSpPr>
          <a:xfrm>
            <a:off x="824147" y="0"/>
            <a:ext cx="3019329" cy="5690068"/>
            <a:chOff x="824147" y="0"/>
            <a:chExt cx="3019329" cy="5690068"/>
          </a:xfrm>
        </p:grpSpPr>
        <p:grpSp>
          <p:nvGrpSpPr>
            <p:cNvPr id="14" name="Group 14"/>
            <p:cNvGrpSpPr/>
            <p:nvPr/>
          </p:nvGrpSpPr>
          <p:grpSpPr>
            <a:xfrm>
              <a:off x="824147" y="0"/>
              <a:ext cx="3019329" cy="5690068"/>
              <a:chOff x="0" y="0"/>
              <a:chExt cx="660400" cy="1244555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60400" cy="1244555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244555">
                    <a:moveTo>
                      <a:pt x="220252" y="1225486"/>
                    </a:moveTo>
                    <a:cubicBezTo>
                      <a:pt x="254109" y="1237000"/>
                      <a:pt x="292600" y="1244555"/>
                      <a:pt x="330378" y="1244555"/>
                    </a:cubicBezTo>
                    <a:cubicBezTo>
                      <a:pt x="368157" y="1244555"/>
                      <a:pt x="404509" y="1238078"/>
                      <a:pt x="438009" y="1226564"/>
                    </a:cubicBezTo>
                    <a:cubicBezTo>
                      <a:pt x="438723" y="1226205"/>
                      <a:pt x="439435" y="1226205"/>
                      <a:pt x="440148" y="1225845"/>
                    </a:cubicBezTo>
                    <a:cubicBezTo>
                      <a:pt x="565955" y="1179790"/>
                      <a:pt x="658618" y="1058176"/>
                      <a:pt x="660400" y="906462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905790"/>
                    </a:lnTo>
                    <a:cubicBezTo>
                      <a:pt x="1782" y="1058895"/>
                      <a:pt x="93019" y="1180510"/>
                      <a:pt x="220252" y="1225486"/>
                    </a:cubicBezTo>
                    <a:close/>
                  </a:path>
                </a:pathLst>
              </a:custGeom>
              <a:solidFill>
                <a:srgbClr val="9777B6"/>
              </a:solidFill>
            </p:spPr>
          </p:sp>
          <p:sp>
            <p:nvSpPr>
              <p:cNvPr id="16" name="TextBox 16"/>
              <p:cNvSpPr txBox="1"/>
              <p:nvPr/>
            </p:nvSpPr>
            <p:spPr>
              <a:xfrm>
                <a:off x="0" y="-57150"/>
                <a:ext cx="660400" cy="117470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99"/>
                  </a:lnSpc>
                </a:pPr>
                <a:endParaRPr/>
              </a:p>
            </p:txBody>
          </p:sp>
        </p:grpSp>
        <p:grpSp>
          <p:nvGrpSpPr>
            <p:cNvPr id="22" name="Group 22"/>
            <p:cNvGrpSpPr/>
            <p:nvPr/>
          </p:nvGrpSpPr>
          <p:grpSpPr>
            <a:xfrm>
              <a:off x="1093875" y="2971319"/>
              <a:ext cx="2459375" cy="1430621"/>
              <a:chOff x="0" y="0"/>
              <a:chExt cx="3279166" cy="1907495"/>
            </a:xfrm>
          </p:grpSpPr>
          <p:sp>
            <p:nvSpPr>
              <p:cNvPr id="23" name="TextBox 23"/>
              <p:cNvSpPr txBox="1"/>
              <p:nvPr/>
            </p:nvSpPr>
            <p:spPr>
              <a:xfrm>
                <a:off x="0" y="0"/>
                <a:ext cx="3279166" cy="558800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3359"/>
                  </a:lnSpc>
                </a:pPr>
                <a:r>
                  <a:rPr lang="en-US" sz="2799" spc="55">
                    <a:solidFill>
                      <a:srgbClr val="FFFFFF"/>
                    </a:solidFill>
                    <a:latin typeface="Aileron"/>
                    <a:ea typeface="Aileron"/>
                    <a:cs typeface="Aileron"/>
                    <a:sym typeface="Aileron"/>
                  </a:rPr>
                  <a:t>1</a:t>
                </a:r>
              </a:p>
            </p:txBody>
          </p:sp>
          <p:sp>
            <p:nvSpPr>
              <p:cNvPr id="24" name="TextBox 24"/>
              <p:cNvSpPr txBox="1"/>
              <p:nvPr/>
            </p:nvSpPr>
            <p:spPr>
              <a:xfrm>
                <a:off x="0" y="719199"/>
                <a:ext cx="3279166" cy="1188297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3640"/>
                  </a:lnSpc>
                </a:pPr>
                <a:r>
                  <a:rPr lang="en-US" sz="2600" spc="52">
                    <a:solidFill>
                      <a:srgbClr val="FFFFFF"/>
                    </a:solidFill>
                    <a:latin typeface="Aileron"/>
                    <a:ea typeface="Aileron"/>
                    <a:cs typeface="Aileron"/>
                    <a:sym typeface="Aileron"/>
                  </a:rPr>
                  <a:t>Data Acquisition</a:t>
                </a:r>
              </a:p>
            </p:txBody>
          </p:sp>
        </p:grpSp>
        <p:sp>
          <p:nvSpPr>
            <p:cNvPr id="37" name="Freeform 37"/>
            <p:cNvSpPr/>
            <p:nvPr/>
          </p:nvSpPr>
          <p:spPr>
            <a:xfrm>
              <a:off x="2025008" y="615172"/>
              <a:ext cx="1026328" cy="1173556"/>
            </a:xfrm>
            <a:custGeom>
              <a:avLst/>
              <a:gdLst/>
              <a:ahLst/>
              <a:cxnLst/>
              <a:rect l="l" t="t" r="r" b="b"/>
              <a:pathLst>
                <a:path w="1026328" h="1173556">
                  <a:moveTo>
                    <a:pt x="0" y="0"/>
                  </a:moveTo>
                  <a:lnTo>
                    <a:pt x="1026327" y="0"/>
                  </a:lnTo>
                  <a:lnTo>
                    <a:pt x="1026327" y="1173556"/>
                  </a:lnTo>
                  <a:lnTo>
                    <a:pt x="0" y="11735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80D01AE9-76E4-8935-D261-900D89E78E87}"/>
              </a:ext>
            </a:extLst>
          </p:cNvPr>
          <p:cNvGrpSpPr/>
          <p:nvPr/>
        </p:nvGrpSpPr>
        <p:grpSpPr>
          <a:xfrm>
            <a:off x="4230676" y="0"/>
            <a:ext cx="3019329" cy="6238084"/>
            <a:chOff x="4230676" y="0"/>
            <a:chExt cx="3019329" cy="6238084"/>
          </a:xfrm>
        </p:grpSpPr>
        <p:grpSp>
          <p:nvGrpSpPr>
            <p:cNvPr id="2" name="Group 2"/>
            <p:cNvGrpSpPr/>
            <p:nvPr/>
          </p:nvGrpSpPr>
          <p:grpSpPr>
            <a:xfrm>
              <a:off x="4230676" y="0"/>
              <a:ext cx="3019329" cy="6238084"/>
              <a:chOff x="0" y="0"/>
              <a:chExt cx="660400" cy="1364419"/>
            </a:xfrm>
          </p:grpSpPr>
          <p:sp>
            <p:nvSpPr>
              <p:cNvPr id="3" name="Freeform 3"/>
              <p:cNvSpPr/>
              <p:nvPr/>
            </p:nvSpPr>
            <p:spPr>
              <a:xfrm>
                <a:off x="0" y="0"/>
                <a:ext cx="660400" cy="1364419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364419">
                    <a:moveTo>
                      <a:pt x="220252" y="1345350"/>
                    </a:moveTo>
                    <a:cubicBezTo>
                      <a:pt x="254109" y="1356864"/>
                      <a:pt x="292600" y="1364419"/>
                      <a:pt x="330378" y="1364419"/>
                    </a:cubicBezTo>
                    <a:cubicBezTo>
                      <a:pt x="368157" y="1364419"/>
                      <a:pt x="404509" y="1357942"/>
                      <a:pt x="438009" y="1346428"/>
                    </a:cubicBezTo>
                    <a:cubicBezTo>
                      <a:pt x="438723" y="1346069"/>
                      <a:pt x="439435" y="1346069"/>
                      <a:pt x="440148" y="1345710"/>
                    </a:cubicBezTo>
                    <a:cubicBezTo>
                      <a:pt x="565955" y="1299654"/>
                      <a:pt x="658618" y="1178040"/>
                      <a:pt x="660400" y="1023664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1022905"/>
                    </a:lnTo>
                    <a:cubicBezTo>
                      <a:pt x="1782" y="1178759"/>
                      <a:pt x="93019" y="1300375"/>
                      <a:pt x="220252" y="1345350"/>
                    </a:cubicBezTo>
                    <a:close/>
                  </a:path>
                </a:pathLst>
              </a:custGeom>
              <a:solidFill>
                <a:srgbClr val="184270"/>
              </a:solidFill>
            </p:spPr>
          </p:sp>
          <p:sp>
            <p:nvSpPr>
              <p:cNvPr id="4" name="TextBox 4"/>
              <p:cNvSpPr txBox="1"/>
              <p:nvPr/>
            </p:nvSpPr>
            <p:spPr>
              <a:xfrm>
                <a:off x="0" y="-57150"/>
                <a:ext cx="660400" cy="129456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99"/>
                  </a:lnSpc>
                </a:pPr>
                <a:endParaRPr/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EFDCEC87-255B-7219-4A69-170B9C15F49C}"/>
                </a:ext>
              </a:extLst>
            </p:cNvPr>
            <p:cNvGrpSpPr/>
            <p:nvPr/>
          </p:nvGrpSpPr>
          <p:grpSpPr>
            <a:xfrm>
              <a:off x="4510653" y="1099273"/>
              <a:ext cx="2459375" cy="2849935"/>
              <a:chOff x="4510653" y="1099273"/>
              <a:chExt cx="2459375" cy="2849935"/>
            </a:xfrm>
          </p:grpSpPr>
          <p:grpSp>
            <p:nvGrpSpPr>
              <p:cNvPr id="25" name="Group 25"/>
              <p:cNvGrpSpPr/>
              <p:nvPr/>
            </p:nvGrpSpPr>
            <p:grpSpPr>
              <a:xfrm>
                <a:off x="4510653" y="2975787"/>
                <a:ext cx="2459375" cy="973421"/>
                <a:chOff x="0" y="0"/>
                <a:chExt cx="3279166" cy="1297895"/>
              </a:xfrm>
            </p:grpSpPr>
            <p:sp>
              <p:nvSpPr>
                <p:cNvPr id="26" name="TextBox 26"/>
                <p:cNvSpPr txBox="1"/>
                <p:nvPr/>
              </p:nvSpPr>
              <p:spPr>
                <a:xfrm>
                  <a:off x="0" y="0"/>
                  <a:ext cx="3279166" cy="558800"/>
                </a:xfrm>
                <a:prstGeom prst="rect">
                  <a:avLst/>
                </a:prstGeom>
              </p:spPr>
              <p:txBody>
                <a:bodyPr lIns="0" tIns="0" rIns="0" bIns="0" rtlCol="0" anchor="t">
                  <a:spAutoFit/>
                </a:bodyPr>
                <a:lstStyle/>
                <a:p>
                  <a:pPr algn="ctr">
                    <a:lnSpc>
                      <a:spcPts val="3359"/>
                    </a:lnSpc>
                  </a:pPr>
                  <a:r>
                    <a:rPr lang="en-US" sz="2799" spc="55">
                      <a:solidFill>
                        <a:srgbClr val="FFFFFF"/>
                      </a:solidFill>
                      <a:latin typeface="Aileron"/>
                      <a:ea typeface="Aileron"/>
                      <a:cs typeface="Aileron"/>
                      <a:sym typeface="Aileron"/>
                    </a:rPr>
                    <a:t>2</a:t>
                  </a:r>
                </a:p>
              </p:txBody>
            </p:sp>
            <p:sp>
              <p:nvSpPr>
                <p:cNvPr id="27" name="TextBox 27"/>
                <p:cNvSpPr txBox="1"/>
                <p:nvPr/>
              </p:nvSpPr>
              <p:spPr>
                <a:xfrm>
                  <a:off x="0" y="719199"/>
                  <a:ext cx="3279166" cy="578697"/>
                </a:xfrm>
                <a:prstGeom prst="rect">
                  <a:avLst/>
                </a:prstGeom>
              </p:spPr>
              <p:txBody>
                <a:bodyPr lIns="0" tIns="0" rIns="0" bIns="0" rtlCol="0" anchor="t">
                  <a:spAutoFit/>
                </a:bodyPr>
                <a:lstStyle/>
                <a:p>
                  <a:pPr algn="ctr">
                    <a:lnSpc>
                      <a:spcPts val="3640"/>
                    </a:lnSpc>
                  </a:pPr>
                  <a:r>
                    <a:rPr lang="en-US" sz="2600" spc="52">
                      <a:solidFill>
                        <a:srgbClr val="FFFFFF"/>
                      </a:solidFill>
                      <a:latin typeface="Aileron"/>
                      <a:ea typeface="Aileron"/>
                      <a:cs typeface="Aileron"/>
                      <a:sym typeface="Aileron"/>
                    </a:rPr>
                    <a:t>Data Modelling</a:t>
                  </a:r>
                </a:p>
              </p:txBody>
            </p:sp>
          </p:grpSp>
          <p:sp>
            <p:nvSpPr>
              <p:cNvPr id="38" name="Freeform 38"/>
              <p:cNvSpPr/>
              <p:nvPr/>
            </p:nvSpPr>
            <p:spPr>
              <a:xfrm>
                <a:off x="5246027" y="1099273"/>
                <a:ext cx="1000528" cy="689455"/>
              </a:xfrm>
              <a:custGeom>
                <a:avLst/>
                <a:gdLst/>
                <a:ahLst/>
                <a:cxnLst/>
                <a:rect l="l" t="t" r="r" b="b"/>
                <a:pathLst>
                  <a:path w="1000528" h="689455">
                    <a:moveTo>
                      <a:pt x="0" y="0"/>
                    </a:moveTo>
                    <a:lnTo>
                      <a:pt x="1000528" y="0"/>
                    </a:lnTo>
                    <a:lnTo>
                      <a:pt x="1000528" y="689455"/>
                    </a:lnTo>
                    <a:lnTo>
                      <a:pt x="0" y="689455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8">
                  <a:extLs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a:blipFill>
            </p:spPr>
          </p:sp>
        </p:grp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AEC82B5F-67F8-988C-C377-3ACBB94CDCB1}"/>
              </a:ext>
            </a:extLst>
          </p:cNvPr>
          <p:cNvGrpSpPr/>
          <p:nvPr/>
        </p:nvGrpSpPr>
        <p:grpSpPr>
          <a:xfrm>
            <a:off x="11043734" y="0"/>
            <a:ext cx="3019329" cy="7373260"/>
            <a:chOff x="11043734" y="0"/>
            <a:chExt cx="3019329" cy="7373260"/>
          </a:xfrm>
        </p:grpSpPr>
        <p:grpSp>
          <p:nvGrpSpPr>
            <p:cNvPr id="8" name="Group 8"/>
            <p:cNvGrpSpPr/>
            <p:nvPr/>
          </p:nvGrpSpPr>
          <p:grpSpPr>
            <a:xfrm>
              <a:off x="11043734" y="0"/>
              <a:ext cx="3019329" cy="7373260"/>
              <a:chOff x="0" y="0"/>
              <a:chExt cx="660400" cy="161271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660400" cy="161271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612710">
                    <a:moveTo>
                      <a:pt x="220252" y="1593641"/>
                    </a:moveTo>
                    <a:cubicBezTo>
                      <a:pt x="254109" y="1605155"/>
                      <a:pt x="292600" y="1612710"/>
                      <a:pt x="330378" y="1612710"/>
                    </a:cubicBezTo>
                    <a:cubicBezTo>
                      <a:pt x="368157" y="1612710"/>
                      <a:pt x="404509" y="1606233"/>
                      <a:pt x="438009" y="1594719"/>
                    </a:cubicBezTo>
                    <a:cubicBezTo>
                      <a:pt x="438723" y="1594359"/>
                      <a:pt x="439435" y="1594359"/>
                      <a:pt x="440148" y="1594000"/>
                    </a:cubicBezTo>
                    <a:cubicBezTo>
                      <a:pt x="565955" y="1547945"/>
                      <a:pt x="658618" y="1426331"/>
                      <a:pt x="660400" y="1266440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1265500"/>
                    </a:lnTo>
                    <a:cubicBezTo>
                      <a:pt x="1782" y="1427050"/>
                      <a:pt x="93019" y="1548665"/>
                      <a:pt x="220252" y="1593641"/>
                    </a:cubicBezTo>
                    <a:close/>
                  </a:path>
                </a:pathLst>
              </a:custGeom>
              <a:solidFill>
                <a:srgbClr val="35598A"/>
              </a:solidFill>
            </p:spPr>
          </p:sp>
          <p:sp>
            <p:nvSpPr>
              <p:cNvPr id="10" name="TextBox 10"/>
              <p:cNvSpPr txBox="1"/>
              <p:nvPr/>
            </p:nvSpPr>
            <p:spPr>
              <a:xfrm>
                <a:off x="0" y="-57150"/>
                <a:ext cx="660400" cy="154286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99"/>
                  </a:lnSpc>
                </a:pPr>
                <a:endParaRPr/>
              </a:p>
            </p:txBody>
          </p:sp>
        </p:grpSp>
        <p:grpSp>
          <p:nvGrpSpPr>
            <p:cNvPr id="31" name="Group 31"/>
            <p:cNvGrpSpPr/>
            <p:nvPr/>
          </p:nvGrpSpPr>
          <p:grpSpPr>
            <a:xfrm>
              <a:off x="11323711" y="3026924"/>
              <a:ext cx="2459375" cy="1430621"/>
              <a:chOff x="0" y="0"/>
              <a:chExt cx="3279166" cy="1907495"/>
            </a:xfrm>
          </p:grpSpPr>
          <p:sp>
            <p:nvSpPr>
              <p:cNvPr id="32" name="TextBox 32"/>
              <p:cNvSpPr txBox="1"/>
              <p:nvPr/>
            </p:nvSpPr>
            <p:spPr>
              <a:xfrm>
                <a:off x="0" y="0"/>
                <a:ext cx="3279166" cy="558800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3359"/>
                  </a:lnSpc>
                </a:pPr>
                <a:r>
                  <a:rPr lang="en-US" sz="2799" spc="55">
                    <a:solidFill>
                      <a:srgbClr val="FFFFFF"/>
                    </a:solidFill>
                    <a:latin typeface="Aileron"/>
                    <a:ea typeface="Aileron"/>
                    <a:cs typeface="Aileron"/>
                    <a:sym typeface="Aileron"/>
                  </a:rPr>
                  <a:t>4</a:t>
                </a:r>
              </a:p>
            </p:txBody>
          </p:sp>
          <p:sp>
            <p:nvSpPr>
              <p:cNvPr id="33" name="TextBox 33"/>
              <p:cNvSpPr txBox="1"/>
              <p:nvPr/>
            </p:nvSpPr>
            <p:spPr>
              <a:xfrm>
                <a:off x="0" y="719199"/>
                <a:ext cx="3279166" cy="1188297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3640"/>
                  </a:lnSpc>
                </a:pPr>
                <a:r>
                  <a:rPr lang="en-US" sz="2600" spc="52">
                    <a:solidFill>
                      <a:srgbClr val="FFFFFF"/>
                    </a:solidFill>
                    <a:latin typeface="Aileron"/>
                    <a:ea typeface="Aileron"/>
                    <a:cs typeface="Aileron"/>
                    <a:sym typeface="Aileron"/>
                  </a:rPr>
                  <a:t>Exploratory Data Analysis</a:t>
                </a:r>
              </a:p>
            </p:txBody>
          </p:sp>
        </p:grpSp>
        <p:sp>
          <p:nvSpPr>
            <p:cNvPr id="39" name="Freeform 39"/>
            <p:cNvSpPr/>
            <p:nvPr/>
          </p:nvSpPr>
          <p:spPr>
            <a:xfrm>
              <a:off x="12215947" y="1011788"/>
              <a:ext cx="674902" cy="1000528"/>
            </a:xfrm>
            <a:custGeom>
              <a:avLst/>
              <a:gdLst/>
              <a:ahLst/>
              <a:cxnLst/>
              <a:rect l="l" t="t" r="r" b="b"/>
              <a:pathLst>
                <a:path w="674902" h="1000528">
                  <a:moveTo>
                    <a:pt x="0" y="0"/>
                  </a:moveTo>
                  <a:lnTo>
                    <a:pt x="674902" y="0"/>
                  </a:lnTo>
                  <a:lnTo>
                    <a:pt x="674902" y="1000529"/>
                  </a:lnTo>
                  <a:lnTo>
                    <a:pt x="0" y="1000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7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75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7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47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7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75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75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250"/>
                            </p:stCondLst>
                            <p:childTnLst>
                              <p:par>
                                <p:cTn id="27" presetID="47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7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75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75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47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8269" y="214314"/>
            <a:ext cx="13022420" cy="9492432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599834" y="4243335"/>
            <a:ext cx="6952527" cy="1434390"/>
            <a:chOff x="0" y="0"/>
            <a:chExt cx="9270037" cy="1912521"/>
          </a:xfrm>
        </p:grpSpPr>
        <p:sp>
          <p:nvSpPr>
            <p:cNvPr id="4" name="TextBox 4"/>
            <p:cNvSpPr txBox="1"/>
            <p:nvPr/>
          </p:nvSpPr>
          <p:spPr>
            <a:xfrm>
              <a:off x="0" y="-57200"/>
              <a:ext cx="9270037" cy="11942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80"/>
                </a:lnSpc>
              </a:pPr>
              <a:r>
                <a:rPr lang="en-US" sz="5600" spc="168" dirty="0">
                  <a:solidFill>
                    <a:srgbClr val="9777B6"/>
                  </a:solidFill>
                  <a:latin typeface="Aileron Heavy"/>
                  <a:ea typeface="Aileron Heavy"/>
                  <a:cs typeface="Aileron Heavy"/>
                  <a:sym typeface="Aileron Heavy"/>
                </a:rPr>
                <a:t>KEY REPORT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333824"/>
              <a:ext cx="9270037" cy="5786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40"/>
                </a:lnSpc>
              </a:pPr>
              <a:r>
                <a:rPr lang="en-US" sz="2600" spc="52">
                  <a:solidFill>
                    <a:srgbClr val="FFFFFF"/>
                  </a:solidFill>
                  <a:latin typeface="Aileron"/>
                  <a:ea typeface="Aileron"/>
                  <a:cs typeface="Aileron"/>
                  <a:sym typeface="Aileron"/>
                </a:rPr>
                <a:t>Customer Purchase Behaviour</a:t>
              </a:r>
            </a:p>
          </p:txBody>
        </p:sp>
      </p:grpSp>
      <p:sp>
        <p:nvSpPr>
          <p:cNvPr id="6" name="AutoShape 6"/>
          <p:cNvSpPr/>
          <p:nvPr/>
        </p:nvSpPr>
        <p:spPr>
          <a:xfrm rot="-5400000">
            <a:off x="-5048250" y="5048250"/>
            <a:ext cx="10287000" cy="0"/>
          </a:xfrm>
          <a:prstGeom prst="line">
            <a:avLst/>
          </a:prstGeom>
          <a:ln w="190500" cap="flat">
            <a:solidFill>
              <a:srgbClr val="A08AAD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2B3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049500" y="0"/>
            <a:ext cx="3238500" cy="10287000"/>
          </a:xfrm>
          <a:custGeom>
            <a:avLst/>
            <a:gdLst/>
            <a:ahLst/>
            <a:cxnLst/>
            <a:rect l="l" t="t" r="r" b="b"/>
            <a:pathLst>
              <a:path w="3238500" h="10287000">
                <a:moveTo>
                  <a:pt x="0" y="0"/>
                </a:moveTo>
                <a:lnTo>
                  <a:pt x="3238500" y="0"/>
                </a:lnTo>
                <a:lnTo>
                  <a:pt x="32385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0000"/>
            </a:blip>
            <a:stretch>
              <a:fillRect l="-96548" r="-15216"/>
            </a:stretch>
          </a:blipFill>
        </p:spPr>
      </p:sp>
      <p:sp>
        <p:nvSpPr>
          <p:cNvPr id="3" name="AutoShape 3"/>
          <p:cNvSpPr/>
          <p:nvPr/>
        </p:nvSpPr>
        <p:spPr>
          <a:xfrm rot="-5400000">
            <a:off x="-4533900" y="4533900"/>
            <a:ext cx="9258300" cy="0"/>
          </a:xfrm>
          <a:prstGeom prst="line">
            <a:avLst/>
          </a:prstGeom>
          <a:ln w="190500" cap="flat">
            <a:solidFill>
              <a:srgbClr val="A08A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 rot="-5400000">
            <a:off x="10515600" y="5562600"/>
            <a:ext cx="9258300" cy="0"/>
          </a:xfrm>
          <a:prstGeom prst="line">
            <a:avLst/>
          </a:prstGeom>
          <a:ln w="190500" cap="flat">
            <a:solidFill>
              <a:srgbClr val="A08A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AutoShape 5"/>
          <p:cNvSpPr/>
          <p:nvPr/>
        </p:nvSpPr>
        <p:spPr>
          <a:xfrm rot="-5400000">
            <a:off x="13563600" y="4533900"/>
            <a:ext cx="9258300" cy="0"/>
          </a:xfrm>
          <a:prstGeom prst="line">
            <a:avLst/>
          </a:prstGeom>
          <a:ln w="190500" cap="flat">
            <a:solidFill>
              <a:srgbClr val="A08AAD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57364" y="1147752"/>
            <a:ext cx="10289275" cy="7991495"/>
          </a:xfrm>
          <a:prstGeom prst="rect">
            <a:avLst/>
          </a:prstGeom>
        </p:spPr>
      </p:pic>
      <p:grpSp>
        <p:nvGrpSpPr>
          <p:cNvPr id="16" name="Group 16"/>
          <p:cNvGrpSpPr/>
          <p:nvPr/>
        </p:nvGrpSpPr>
        <p:grpSpPr>
          <a:xfrm>
            <a:off x="3324146" y="1610378"/>
            <a:ext cx="5819854" cy="1600587"/>
            <a:chOff x="0" y="0"/>
            <a:chExt cx="7759805" cy="2134116"/>
          </a:xfrm>
        </p:grpSpPr>
        <p:sp>
          <p:nvSpPr>
            <p:cNvPr id="17" name="TextBox 17"/>
            <p:cNvSpPr txBox="1"/>
            <p:nvPr/>
          </p:nvSpPr>
          <p:spPr>
            <a:xfrm>
              <a:off x="0" y="1185805"/>
              <a:ext cx="7759805" cy="3491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099"/>
                </a:lnSpc>
              </a:pPr>
              <a:r>
                <a:rPr lang="en-US" sz="1749" spc="174" dirty="0">
                  <a:solidFill>
                    <a:srgbClr val="C2B3CF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CUSTOMER PURCHASE BEHAVIOUR ANALYSISI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1770188"/>
              <a:ext cx="7759805" cy="3639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274"/>
                </a:lnSpc>
              </a:pPr>
              <a:r>
                <a:rPr lang="en-US" sz="1624" spc="32">
                  <a:solidFill>
                    <a:srgbClr val="FFFFFF"/>
                  </a:solidFill>
                  <a:latin typeface="Aileron"/>
                  <a:ea typeface="Aileron"/>
                  <a:cs typeface="Aileron"/>
                  <a:sym typeface="Aileron"/>
                </a:rPr>
                <a:t>As per Total_purchase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0"/>
              <a:ext cx="7759805" cy="9124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397"/>
                </a:lnSpc>
              </a:pPr>
              <a:r>
                <a:rPr lang="en-US" sz="4498" dirty="0">
                  <a:solidFill>
                    <a:srgbClr val="FFFFFF"/>
                  </a:solidFill>
                  <a:latin typeface="Aileron Ultra-Bold"/>
                  <a:ea typeface="Aileron Ultra-Bold"/>
                  <a:cs typeface="Aileron Ultra-Bold"/>
                  <a:sym typeface="Aileron Ultra-Bold"/>
                </a:rPr>
                <a:t>TOP CUSTOMER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B09B5C96-3252-070B-9D5F-7F447C0E9F89}"/>
              </a:ext>
            </a:extLst>
          </p:cNvPr>
          <p:cNvGrpSpPr/>
          <p:nvPr/>
        </p:nvGrpSpPr>
        <p:grpSpPr>
          <a:xfrm>
            <a:off x="10858795" y="1291970"/>
            <a:ext cx="2709238" cy="1738529"/>
            <a:chOff x="10858795" y="1291970"/>
            <a:chExt cx="2709238" cy="1738529"/>
          </a:xfrm>
        </p:grpSpPr>
        <p:grpSp>
          <p:nvGrpSpPr>
            <p:cNvPr id="7" name="Group 7"/>
            <p:cNvGrpSpPr/>
            <p:nvPr/>
          </p:nvGrpSpPr>
          <p:grpSpPr>
            <a:xfrm>
              <a:off x="10858795" y="1578513"/>
              <a:ext cx="2506383" cy="1451986"/>
              <a:chOff x="0" y="0"/>
              <a:chExt cx="1035847" cy="600082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1035847" cy="600082"/>
              </a:xfrm>
              <a:custGeom>
                <a:avLst/>
                <a:gdLst/>
                <a:ahLst/>
                <a:cxnLst/>
                <a:rect l="l" t="t" r="r" b="b"/>
                <a:pathLst>
                  <a:path w="1035847" h="600082">
                    <a:moveTo>
                      <a:pt x="61778" y="0"/>
                    </a:moveTo>
                    <a:lnTo>
                      <a:pt x="974070" y="0"/>
                    </a:lnTo>
                    <a:cubicBezTo>
                      <a:pt x="990454" y="0"/>
                      <a:pt x="1006167" y="6509"/>
                      <a:pt x="1017753" y="18094"/>
                    </a:cubicBezTo>
                    <a:cubicBezTo>
                      <a:pt x="1029338" y="29680"/>
                      <a:pt x="1035847" y="45393"/>
                      <a:pt x="1035847" y="61778"/>
                    </a:cubicBezTo>
                    <a:lnTo>
                      <a:pt x="1035847" y="538304"/>
                    </a:lnTo>
                    <a:cubicBezTo>
                      <a:pt x="1035847" y="554689"/>
                      <a:pt x="1029338" y="570402"/>
                      <a:pt x="1017753" y="581988"/>
                    </a:cubicBezTo>
                    <a:cubicBezTo>
                      <a:pt x="1006167" y="593573"/>
                      <a:pt x="990454" y="600082"/>
                      <a:pt x="974070" y="600082"/>
                    </a:cubicBezTo>
                    <a:lnTo>
                      <a:pt x="61778" y="600082"/>
                    </a:lnTo>
                    <a:cubicBezTo>
                      <a:pt x="27659" y="600082"/>
                      <a:pt x="0" y="572423"/>
                      <a:pt x="0" y="538304"/>
                    </a:cubicBezTo>
                    <a:lnTo>
                      <a:pt x="0" y="61778"/>
                    </a:lnTo>
                    <a:cubicBezTo>
                      <a:pt x="0" y="45393"/>
                      <a:pt x="6509" y="29680"/>
                      <a:pt x="18094" y="18094"/>
                    </a:cubicBezTo>
                    <a:cubicBezTo>
                      <a:pt x="29680" y="6509"/>
                      <a:pt x="45393" y="0"/>
                      <a:pt x="61778" y="0"/>
                    </a:cubicBezTo>
                    <a:close/>
                  </a:path>
                </a:pathLst>
              </a:custGeom>
              <a:solidFill>
                <a:srgbClr val="A08AAD"/>
              </a:solidFill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0" y="-47625"/>
                <a:ext cx="1035847" cy="647707"/>
              </a:xfrm>
              <a:prstGeom prst="rect">
                <a:avLst/>
              </a:prstGeom>
            </p:spPr>
            <p:txBody>
              <a:bodyPr lIns="254000" tIns="254000" rIns="254000" bIns="254000" rtlCol="0" anchor="ctr"/>
              <a:lstStyle/>
              <a:p>
                <a:pPr algn="ctr">
                  <a:lnSpc>
                    <a:spcPts val="3499"/>
                  </a:lnSpc>
                </a:pPr>
                <a:r>
                  <a:rPr lang="en-US" sz="2499" dirty="0">
                    <a:solidFill>
                      <a:srgbClr val="FFFFFF"/>
                    </a:solidFill>
                    <a:latin typeface="Aileron"/>
                    <a:ea typeface="Aileron"/>
                    <a:cs typeface="Aileron"/>
                    <a:sym typeface="Aileron"/>
                  </a:rPr>
                  <a:t>Total Revenue</a:t>
                </a:r>
              </a:p>
              <a:p>
                <a:pPr algn="ctr">
                  <a:lnSpc>
                    <a:spcPts val="3499"/>
                  </a:lnSpc>
                </a:pPr>
                <a:r>
                  <a:rPr lang="en-US" sz="2499" dirty="0">
                    <a:solidFill>
                      <a:srgbClr val="FFFFFF"/>
                    </a:solidFill>
                    <a:latin typeface="Aileron"/>
                    <a:ea typeface="Aileron"/>
                    <a:cs typeface="Aileron"/>
                    <a:sym typeface="Aileron"/>
                  </a:rPr>
                  <a:t>1M</a:t>
                </a:r>
              </a:p>
            </p:txBody>
          </p:sp>
        </p:grpSp>
        <p:sp>
          <p:nvSpPr>
            <p:cNvPr id="20" name="Freeform 20"/>
            <p:cNvSpPr/>
            <p:nvPr/>
          </p:nvSpPr>
          <p:spPr>
            <a:xfrm>
              <a:off x="12816356" y="1291970"/>
              <a:ext cx="751677" cy="748944"/>
            </a:xfrm>
            <a:custGeom>
              <a:avLst/>
              <a:gdLst/>
              <a:ahLst/>
              <a:cxnLst/>
              <a:rect l="l" t="t" r="r" b="b"/>
              <a:pathLst>
                <a:path w="751677" h="748944">
                  <a:moveTo>
                    <a:pt x="0" y="0"/>
                  </a:moveTo>
                  <a:lnTo>
                    <a:pt x="751677" y="0"/>
                  </a:lnTo>
                  <a:lnTo>
                    <a:pt x="751677" y="748944"/>
                  </a:lnTo>
                  <a:lnTo>
                    <a:pt x="0" y="7489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C49B818-985B-11C2-50D9-26306A6D2A30}"/>
              </a:ext>
            </a:extLst>
          </p:cNvPr>
          <p:cNvGrpSpPr/>
          <p:nvPr/>
        </p:nvGrpSpPr>
        <p:grpSpPr>
          <a:xfrm>
            <a:off x="10829345" y="3398975"/>
            <a:ext cx="2808999" cy="1767729"/>
            <a:chOff x="10829345" y="3398975"/>
            <a:chExt cx="2808999" cy="1767729"/>
          </a:xfrm>
        </p:grpSpPr>
        <p:grpSp>
          <p:nvGrpSpPr>
            <p:cNvPr id="10" name="Group 10"/>
            <p:cNvGrpSpPr/>
            <p:nvPr/>
          </p:nvGrpSpPr>
          <p:grpSpPr>
            <a:xfrm>
              <a:off x="10829345" y="3714718"/>
              <a:ext cx="2506383" cy="1451986"/>
              <a:chOff x="0" y="0"/>
              <a:chExt cx="1035847" cy="600082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1035847" cy="600082"/>
              </a:xfrm>
              <a:custGeom>
                <a:avLst/>
                <a:gdLst/>
                <a:ahLst/>
                <a:cxnLst/>
                <a:rect l="l" t="t" r="r" b="b"/>
                <a:pathLst>
                  <a:path w="1035847" h="600082">
                    <a:moveTo>
                      <a:pt x="61778" y="0"/>
                    </a:moveTo>
                    <a:lnTo>
                      <a:pt x="974070" y="0"/>
                    </a:lnTo>
                    <a:cubicBezTo>
                      <a:pt x="990454" y="0"/>
                      <a:pt x="1006167" y="6509"/>
                      <a:pt x="1017753" y="18094"/>
                    </a:cubicBezTo>
                    <a:cubicBezTo>
                      <a:pt x="1029338" y="29680"/>
                      <a:pt x="1035847" y="45393"/>
                      <a:pt x="1035847" y="61778"/>
                    </a:cubicBezTo>
                    <a:lnTo>
                      <a:pt x="1035847" y="538304"/>
                    </a:lnTo>
                    <a:cubicBezTo>
                      <a:pt x="1035847" y="554689"/>
                      <a:pt x="1029338" y="570402"/>
                      <a:pt x="1017753" y="581988"/>
                    </a:cubicBezTo>
                    <a:cubicBezTo>
                      <a:pt x="1006167" y="593573"/>
                      <a:pt x="990454" y="600082"/>
                      <a:pt x="974070" y="600082"/>
                    </a:cubicBezTo>
                    <a:lnTo>
                      <a:pt x="61778" y="600082"/>
                    </a:lnTo>
                    <a:cubicBezTo>
                      <a:pt x="27659" y="600082"/>
                      <a:pt x="0" y="572423"/>
                      <a:pt x="0" y="538304"/>
                    </a:cubicBezTo>
                    <a:lnTo>
                      <a:pt x="0" y="61778"/>
                    </a:lnTo>
                    <a:cubicBezTo>
                      <a:pt x="0" y="45393"/>
                      <a:pt x="6509" y="29680"/>
                      <a:pt x="18094" y="18094"/>
                    </a:cubicBezTo>
                    <a:cubicBezTo>
                      <a:pt x="29680" y="6509"/>
                      <a:pt x="45393" y="0"/>
                      <a:pt x="61778" y="0"/>
                    </a:cubicBezTo>
                    <a:close/>
                  </a:path>
                </a:pathLst>
              </a:custGeom>
              <a:solidFill>
                <a:srgbClr val="A08AAD"/>
              </a:solidFill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0" y="-47625"/>
                <a:ext cx="1035847" cy="647707"/>
              </a:xfrm>
              <a:prstGeom prst="rect">
                <a:avLst/>
              </a:prstGeom>
            </p:spPr>
            <p:txBody>
              <a:bodyPr lIns="254000" tIns="254000" rIns="254000" bIns="254000" rtlCol="0" anchor="ctr"/>
              <a:lstStyle/>
              <a:p>
                <a:pPr algn="ctr">
                  <a:lnSpc>
                    <a:spcPts val="3499"/>
                  </a:lnSpc>
                </a:pPr>
                <a:r>
                  <a:rPr lang="en-US" sz="2499" dirty="0">
                    <a:solidFill>
                      <a:srgbClr val="FFFFFF"/>
                    </a:solidFill>
                    <a:latin typeface="Aileron"/>
                    <a:ea typeface="Aileron"/>
                    <a:cs typeface="Aileron"/>
                    <a:sym typeface="Aileron"/>
                  </a:rPr>
                  <a:t>Total Spent</a:t>
                </a:r>
              </a:p>
              <a:p>
                <a:pPr algn="ctr">
                  <a:lnSpc>
                    <a:spcPts val="3499"/>
                  </a:lnSpc>
                </a:pPr>
                <a:r>
                  <a:rPr lang="en-US" sz="2499" dirty="0">
                    <a:solidFill>
                      <a:srgbClr val="FFFFFF"/>
                    </a:solidFill>
                    <a:latin typeface="Aileron"/>
                    <a:ea typeface="Aileron"/>
                    <a:cs typeface="Aileron"/>
                    <a:sym typeface="Aileron"/>
                  </a:rPr>
                  <a:t>489K</a:t>
                </a:r>
              </a:p>
            </p:txBody>
          </p:sp>
        </p:grpSp>
        <p:sp>
          <p:nvSpPr>
            <p:cNvPr id="21" name="Freeform 21"/>
            <p:cNvSpPr/>
            <p:nvPr/>
          </p:nvSpPr>
          <p:spPr>
            <a:xfrm>
              <a:off x="12886667" y="3398975"/>
              <a:ext cx="751677" cy="748944"/>
            </a:xfrm>
            <a:custGeom>
              <a:avLst/>
              <a:gdLst/>
              <a:ahLst/>
              <a:cxnLst/>
              <a:rect l="l" t="t" r="r" b="b"/>
              <a:pathLst>
                <a:path w="751677" h="748944">
                  <a:moveTo>
                    <a:pt x="0" y="0"/>
                  </a:moveTo>
                  <a:lnTo>
                    <a:pt x="751677" y="0"/>
                  </a:lnTo>
                  <a:lnTo>
                    <a:pt x="751677" y="748944"/>
                  </a:lnTo>
                  <a:lnTo>
                    <a:pt x="0" y="7489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D750F62B-767B-2FFB-E670-30C28EBD1467}"/>
              </a:ext>
            </a:extLst>
          </p:cNvPr>
          <p:cNvGrpSpPr/>
          <p:nvPr/>
        </p:nvGrpSpPr>
        <p:grpSpPr>
          <a:xfrm>
            <a:off x="10858795" y="5731053"/>
            <a:ext cx="2727508" cy="1826458"/>
            <a:chOff x="10858795" y="5731053"/>
            <a:chExt cx="2727508" cy="1826458"/>
          </a:xfrm>
        </p:grpSpPr>
        <p:grpSp>
          <p:nvGrpSpPr>
            <p:cNvPr id="13" name="Group 13"/>
            <p:cNvGrpSpPr/>
            <p:nvPr/>
          </p:nvGrpSpPr>
          <p:grpSpPr>
            <a:xfrm>
              <a:off x="10858795" y="6105525"/>
              <a:ext cx="2506383" cy="1451986"/>
              <a:chOff x="0" y="0"/>
              <a:chExt cx="1035847" cy="600082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1035847" cy="600082"/>
              </a:xfrm>
              <a:custGeom>
                <a:avLst/>
                <a:gdLst/>
                <a:ahLst/>
                <a:cxnLst/>
                <a:rect l="l" t="t" r="r" b="b"/>
                <a:pathLst>
                  <a:path w="1035847" h="600082">
                    <a:moveTo>
                      <a:pt x="61778" y="0"/>
                    </a:moveTo>
                    <a:lnTo>
                      <a:pt x="974070" y="0"/>
                    </a:lnTo>
                    <a:cubicBezTo>
                      <a:pt x="990454" y="0"/>
                      <a:pt x="1006167" y="6509"/>
                      <a:pt x="1017753" y="18094"/>
                    </a:cubicBezTo>
                    <a:cubicBezTo>
                      <a:pt x="1029338" y="29680"/>
                      <a:pt x="1035847" y="45393"/>
                      <a:pt x="1035847" y="61778"/>
                    </a:cubicBezTo>
                    <a:lnTo>
                      <a:pt x="1035847" y="538304"/>
                    </a:lnTo>
                    <a:cubicBezTo>
                      <a:pt x="1035847" y="554689"/>
                      <a:pt x="1029338" y="570402"/>
                      <a:pt x="1017753" y="581988"/>
                    </a:cubicBezTo>
                    <a:cubicBezTo>
                      <a:pt x="1006167" y="593573"/>
                      <a:pt x="990454" y="600082"/>
                      <a:pt x="974070" y="600082"/>
                    </a:cubicBezTo>
                    <a:lnTo>
                      <a:pt x="61778" y="600082"/>
                    </a:lnTo>
                    <a:cubicBezTo>
                      <a:pt x="27659" y="600082"/>
                      <a:pt x="0" y="572423"/>
                      <a:pt x="0" y="538304"/>
                    </a:cubicBezTo>
                    <a:lnTo>
                      <a:pt x="0" y="61778"/>
                    </a:lnTo>
                    <a:cubicBezTo>
                      <a:pt x="0" y="45393"/>
                      <a:pt x="6509" y="29680"/>
                      <a:pt x="18094" y="18094"/>
                    </a:cubicBezTo>
                    <a:cubicBezTo>
                      <a:pt x="29680" y="6509"/>
                      <a:pt x="45393" y="0"/>
                      <a:pt x="61778" y="0"/>
                    </a:cubicBezTo>
                    <a:close/>
                  </a:path>
                </a:pathLst>
              </a:custGeom>
              <a:solidFill>
                <a:srgbClr val="A08AAD"/>
              </a:solidFill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0" y="-47625"/>
                <a:ext cx="1035847" cy="647707"/>
              </a:xfrm>
              <a:prstGeom prst="rect">
                <a:avLst/>
              </a:prstGeom>
            </p:spPr>
            <p:txBody>
              <a:bodyPr lIns="254000" tIns="254000" rIns="254000" bIns="254000" rtlCol="0" anchor="ctr"/>
              <a:lstStyle/>
              <a:p>
                <a:pPr algn="ctr">
                  <a:lnSpc>
                    <a:spcPts val="3499"/>
                  </a:lnSpc>
                </a:pPr>
                <a:r>
                  <a:rPr lang="en-US" sz="2499" dirty="0">
                    <a:solidFill>
                      <a:srgbClr val="FFFFFF"/>
                    </a:solidFill>
                    <a:latin typeface="Aileron"/>
                    <a:ea typeface="Aileron"/>
                    <a:cs typeface="Aileron"/>
                    <a:sym typeface="Aileron"/>
                  </a:rPr>
                  <a:t>Avg. Purchase</a:t>
                </a:r>
              </a:p>
              <a:p>
                <a:pPr algn="ctr">
                  <a:lnSpc>
                    <a:spcPts val="3499"/>
                  </a:lnSpc>
                </a:pPr>
                <a:r>
                  <a:rPr lang="en-US" sz="2499" dirty="0">
                    <a:solidFill>
                      <a:srgbClr val="FFFFFF"/>
                    </a:solidFill>
                    <a:latin typeface="Aileron"/>
                    <a:ea typeface="Aileron"/>
                    <a:cs typeface="Aileron"/>
                    <a:sym typeface="Aileron"/>
                  </a:rPr>
                  <a:t>489.29</a:t>
                </a:r>
              </a:p>
            </p:txBody>
          </p:sp>
        </p:grpSp>
        <p:sp>
          <p:nvSpPr>
            <p:cNvPr id="22" name="Freeform 22"/>
            <p:cNvSpPr/>
            <p:nvPr/>
          </p:nvSpPr>
          <p:spPr>
            <a:xfrm>
              <a:off x="12834626" y="5731053"/>
              <a:ext cx="751677" cy="748944"/>
            </a:xfrm>
            <a:custGeom>
              <a:avLst/>
              <a:gdLst/>
              <a:ahLst/>
              <a:cxnLst/>
              <a:rect l="l" t="t" r="r" b="b"/>
              <a:pathLst>
                <a:path w="751677" h="748944">
                  <a:moveTo>
                    <a:pt x="0" y="0"/>
                  </a:moveTo>
                  <a:lnTo>
                    <a:pt x="751677" y="0"/>
                  </a:lnTo>
                  <a:lnTo>
                    <a:pt x="751677" y="748944"/>
                  </a:lnTo>
                  <a:lnTo>
                    <a:pt x="0" y="7489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24" name="TextBox 24"/>
          <p:cNvSpPr txBox="1"/>
          <p:nvPr/>
        </p:nvSpPr>
        <p:spPr>
          <a:xfrm>
            <a:off x="7050009" y="481299"/>
            <a:ext cx="3779336" cy="2413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94"/>
              </a:lnSpc>
            </a:pPr>
            <a:endParaRPr lang="en-US" sz="1661" spc="166" dirty="0">
              <a:solidFill>
                <a:srgbClr val="C2B3CF"/>
              </a:solidFill>
              <a:latin typeface="Aileron Bold"/>
              <a:ea typeface="Aileron Bold"/>
              <a:cs typeface="Aileron Bold"/>
              <a:sym typeface="Aileron Bold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11475510" y="-7144"/>
            <a:ext cx="3779336" cy="6572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27"/>
              </a:lnSpc>
            </a:pPr>
            <a:r>
              <a:rPr lang="en-US" sz="4273" dirty="0">
                <a:solidFill>
                  <a:srgbClr val="FFFFFF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KEY REPORT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08A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7291" y="229831"/>
            <a:ext cx="17853418" cy="9827339"/>
            <a:chOff x="0" y="0"/>
            <a:chExt cx="4558987" cy="250947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558987" cy="2509475"/>
            </a:xfrm>
            <a:custGeom>
              <a:avLst/>
              <a:gdLst/>
              <a:ahLst/>
              <a:cxnLst/>
              <a:rect l="l" t="t" r="r" b="b"/>
              <a:pathLst>
                <a:path w="4558987" h="2509475">
                  <a:moveTo>
                    <a:pt x="0" y="0"/>
                  </a:moveTo>
                  <a:lnTo>
                    <a:pt x="4558987" y="0"/>
                  </a:lnTo>
                  <a:lnTo>
                    <a:pt x="4558987" y="2509475"/>
                  </a:lnTo>
                  <a:lnTo>
                    <a:pt x="0" y="2509475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558987" cy="25571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47303" y="1455102"/>
            <a:ext cx="17006804" cy="8356801"/>
            <a:chOff x="0" y="0"/>
            <a:chExt cx="12830177" cy="630449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830177" cy="6304491"/>
            </a:xfrm>
            <a:custGeom>
              <a:avLst/>
              <a:gdLst/>
              <a:ahLst/>
              <a:cxnLst/>
              <a:rect l="l" t="t" r="r" b="b"/>
              <a:pathLst>
                <a:path w="12830177" h="6304491">
                  <a:moveTo>
                    <a:pt x="13657" y="0"/>
                  </a:moveTo>
                  <a:lnTo>
                    <a:pt x="12816521" y="0"/>
                  </a:lnTo>
                  <a:cubicBezTo>
                    <a:pt x="12820142" y="0"/>
                    <a:pt x="12823616" y="1439"/>
                    <a:pt x="12826178" y="4000"/>
                  </a:cubicBezTo>
                  <a:cubicBezTo>
                    <a:pt x="12828739" y="6561"/>
                    <a:pt x="12830177" y="10035"/>
                    <a:pt x="12830177" y="13657"/>
                  </a:cubicBezTo>
                  <a:lnTo>
                    <a:pt x="12830177" y="6290834"/>
                  </a:lnTo>
                  <a:cubicBezTo>
                    <a:pt x="12830177" y="6294456"/>
                    <a:pt x="12828739" y="6297930"/>
                    <a:pt x="12826178" y="6300491"/>
                  </a:cubicBezTo>
                  <a:cubicBezTo>
                    <a:pt x="12823616" y="6303052"/>
                    <a:pt x="12820142" y="6304491"/>
                    <a:pt x="12816521" y="6304491"/>
                  </a:cubicBezTo>
                  <a:lnTo>
                    <a:pt x="13657" y="6304491"/>
                  </a:lnTo>
                  <a:cubicBezTo>
                    <a:pt x="6114" y="6304491"/>
                    <a:pt x="0" y="6298377"/>
                    <a:pt x="0" y="6290834"/>
                  </a:cubicBezTo>
                  <a:lnTo>
                    <a:pt x="0" y="13657"/>
                  </a:lnTo>
                  <a:cubicBezTo>
                    <a:pt x="0" y="10035"/>
                    <a:pt x="1439" y="6561"/>
                    <a:pt x="4000" y="4000"/>
                  </a:cubicBezTo>
                  <a:cubicBezTo>
                    <a:pt x="6561" y="1439"/>
                    <a:pt x="10035" y="0"/>
                    <a:pt x="13657" y="0"/>
                  </a:cubicBezTo>
                  <a:close/>
                </a:path>
              </a:pathLst>
            </a:custGeom>
            <a:solidFill>
              <a:srgbClr val="D9D9D9"/>
            </a:solidFill>
            <a:ln cap="rnd">
              <a:noFill/>
              <a:prstDash val="sysDot"/>
              <a:round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2830177" cy="6352116"/>
            </a:xfrm>
            <a:prstGeom prst="rect">
              <a:avLst/>
            </a:prstGeom>
          </p:spPr>
          <p:txBody>
            <a:bodyPr lIns="190500" tIns="190500" rIns="190500" bIns="190500" rtlCol="0" anchor="ctr"/>
            <a:lstStyle/>
            <a:p>
              <a:pPr algn="l">
                <a:lnSpc>
                  <a:spcPts val="2659"/>
                </a:lnSpc>
              </a:pPr>
              <a:r>
                <a:rPr lang="en-US" sz="1899" dirty="0">
                  <a:solidFill>
                    <a:srgbClr val="191919"/>
                  </a:solidFill>
                  <a:latin typeface="Arimo"/>
                  <a:ea typeface="Arimo"/>
                  <a:cs typeface="Arimo"/>
                  <a:sym typeface="Arimo"/>
                </a:rPr>
                <a:t>1. </a:t>
              </a:r>
              <a:r>
                <a:rPr lang="en-US" sz="1899" dirty="0">
                  <a:solidFill>
                    <a:srgbClr val="191919"/>
                  </a:solidFill>
                  <a:latin typeface="Arimo Bold"/>
                  <a:ea typeface="Arimo Bold"/>
                  <a:cs typeface="Arimo Bold"/>
                  <a:sym typeface="Arimo Bold"/>
                </a:rPr>
                <a:t>Total Purchases: 3053</a:t>
              </a:r>
            </a:p>
            <a:p>
              <a:pPr algn="l">
                <a:lnSpc>
                  <a:spcPts val="2659"/>
                </a:lnSpc>
              </a:pPr>
              <a:r>
                <a:rPr lang="en-US" sz="1899" dirty="0">
                  <a:solidFill>
                    <a:srgbClr val="191919"/>
                  </a:solidFill>
                  <a:latin typeface="Arimo Bold"/>
                  <a:ea typeface="Arimo Bold"/>
                  <a:cs typeface="Arimo Bold"/>
                  <a:sym typeface="Arimo Bold"/>
                </a:rPr>
                <a:t>2. Total Revenue: 1,485,760.54</a:t>
              </a:r>
            </a:p>
            <a:p>
              <a:pPr algn="l">
                <a:lnSpc>
                  <a:spcPts val="2659"/>
                </a:lnSpc>
              </a:pPr>
              <a:r>
                <a:rPr lang="en-US" sz="1899" dirty="0">
                  <a:solidFill>
                    <a:srgbClr val="191919"/>
                  </a:solidFill>
                  <a:latin typeface="Arimo Bold"/>
                  <a:ea typeface="Arimo Bold"/>
                  <a:cs typeface="Arimo Bold"/>
                  <a:sym typeface="Arimo Bold"/>
                </a:rPr>
                <a:t>3. Average Purchase Value: 489.29</a:t>
              </a:r>
            </a:p>
            <a:p>
              <a:pPr algn="l">
                <a:lnSpc>
                  <a:spcPts val="2659"/>
                </a:lnSpc>
              </a:pPr>
              <a:endParaRPr lang="en-US" sz="1899" dirty="0">
                <a:solidFill>
                  <a:srgbClr val="191919"/>
                </a:solidFill>
                <a:latin typeface="Arimo Bold"/>
                <a:ea typeface="Arimo Bold"/>
                <a:cs typeface="Arimo Bold"/>
                <a:sym typeface="Arimo Bold"/>
              </a:endParaRPr>
            </a:p>
            <a:p>
              <a:pPr algn="l">
                <a:lnSpc>
                  <a:spcPts val="2659"/>
                </a:lnSpc>
              </a:pPr>
              <a:r>
                <a:rPr lang="en-US" sz="1899" dirty="0">
                  <a:solidFill>
                    <a:srgbClr val="191919"/>
                  </a:solidFill>
                  <a:latin typeface="Arimo Bold"/>
                  <a:ea typeface="Arimo Bold"/>
                  <a:cs typeface="Arimo Bold"/>
                  <a:sym typeface="Arimo Bold"/>
                </a:rPr>
                <a:t>Purchases trend over time:</a:t>
              </a:r>
            </a:p>
            <a:p>
              <a:pPr algn="l">
                <a:lnSpc>
                  <a:spcPts val="2659"/>
                </a:lnSpc>
              </a:pPr>
              <a:endParaRPr lang="en-US" sz="1899" dirty="0">
                <a:solidFill>
                  <a:srgbClr val="191919"/>
                </a:solidFill>
                <a:latin typeface="Arimo Bold"/>
                <a:ea typeface="Arimo Bold"/>
                <a:cs typeface="Arimo Bold"/>
                <a:sym typeface="Arimo Bold"/>
              </a:endParaRPr>
            </a:p>
            <a:p>
              <a:pPr algn="l">
                <a:lnSpc>
                  <a:spcPts val="2659"/>
                </a:lnSpc>
              </a:pPr>
              <a:r>
                <a:rPr lang="en-US" sz="1899" dirty="0">
                  <a:solidFill>
                    <a:srgbClr val="191919"/>
                  </a:solidFill>
                  <a:latin typeface="Arimo Bold"/>
                  <a:ea typeface="Arimo Bold"/>
                  <a:cs typeface="Arimo Bold"/>
                  <a:sym typeface="Arimo Bold"/>
                </a:rPr>
                <a:t>Monthly Trend in 2023:</a:t>
              </a:r>
            </a:p>
            <a:p>
              <a:pPr algn="l">
                <a:lnSpc>
                  <a:spcPts val="2659"/>
                </a:lnSpc>
              </a:pPr>
              <a:r>
                <a:rPr lang="en-US" sz="1899" dirty="0">
                  <a:solidFill>
                    <a:srgbClr val="191919"/>
                  </a:solidFill>
                  <a:latin typeface="Arimo Bold"/>
                  <a:ea typeface="Arimo Bold"/>
                  <a:cs typeface="Arimo Bold"/>
                  <a:sym typeface="Arimo Bold"/>
                </a:rPr>
                <a:t>December-2023 saw the highest purchase quantity (295 units) , purchase price of 51910.42, with an average purchase value of 175.96.</a:t>
              </a:r>
            </a:p>
            <a:p>
              <a:pPr algn="l">
                <a:lnSpc>
                  <a:spcPts val="2659"/>
                </a:lnSpc>
              </a:pPr>
              <a:r>
                <a:rPr lang="en-US" sz="1899" dirty="0">
                  <a:solidFill>
                    <a:srgbClr val="191919"/>
                  </a:solidFill>
                  <a:latin typeface="Arimo Bold"/>
                  <a:ea typeface="Arimo Bold"/>
                  <a:cs typeface="Arimo Bold"/>
                  <a:sym typeface="Arimo Bold"/>
                </a:rPr>
                <a:t>and lowest is the jun-2023 with the purchase quantity(28 unit) , purchase price of  4012.44 with an avg purchase value of 143.30</a:t>
              </a:r>
            </a:p>
            <a:p>
              <a:pPr algn="l">
                <a:lnSpc>
                  <a:spcPts val="2659"/>
                </a:lnSpc>
              </a:pPr>
              <a:r>
                <a:rPr lang="en-US" sz="1899" dirty="0">
                  <a:solidFill>
                    <a:srgbClr val="191919"/>
                  </a:solidFill>
                  <a:latin typeface="Arimo Bold"/>
                  <a:ea typeface="Arimo Bold"/>
                  <a:cs typeface="Arimo Bold"/>
                  <a:sym typeface="Arimo Bold"/>
                </a:rPr>
                <a:t>Purchases showed fluctuations across other months, indicating seasonal variations or promotional effects.</a:t>
              </a:r>
            </a:p>
            <a:p>
              <a:pPr algn="l">
                <a:lnSpc>
                  <a:spcPts val="2659"/>
                </a:lnSpc>
              </a:pPr>
              <a:endParaRPr lang="en-US" sz="1899" dirty="0">
                <a:solidFill>
                  <a:srgbClr val="191919"/>
                </a:solidFill>
                <a:latin typeface="Arimo Bold"/>
                <a:ea typeface="Arimo Bold"/>
                <a:cs typeface="Arimo Bold"/>
                <a:sym typeface="Arimo Bold"/>
              </a:endParaRPr>
            </a:p>
            <a:p>
              <a:pPr algn="l">
                <a:lnSpc>
                  <a:spcPts val="2659"/>
                </a:lnSpc>
              </a:pPr>
              <a:r>
                <a:rPr lang="en-US" sz="1899" dirty="0">
                  <a:solidFill>
                    <a:srgbClr val="191919"/>
                  </a:solidFill>
                  <a:latin typeface="Arimo Bold"/>
                  <a:ea typeface="Arimo Bold"/>
                  <a:cs typeface="Arimo Bold"/>
                  <a:sym typeface="Arimo Bold"/>
                </a:rPr>
                <a:t>Quarterly Trend:</a:t>
              </a:r>
            </a:p>
            <a:p>
              <a:pPr algn="l">
                <a:lnSpc>
                  <a:spcPts val="2659"/>
                </a:lnSpc>
              </a:pPr>
              <a:r>
                <a:rPr lang="en-US" sz="1899" dirty="0">
                  <a:solidFill>
                    <a:srgbClr val="191919"/>
                  </a:solidFill>
                  <a:latin typeface="Arimo Bold"/>
                  <a:ea typeface="Arimo Bold"/>
                  <a:cs typeface="Arimo Bold"/>
                  <a:sym typeface="Arimo Bold"/>
                </a:rPr>
                <a:t>Q2 2023 had the lowest purchase quantity but a moderate average purchase value.</a:t>
              </a:r>
            </a:p>
            <a:p>
              <a:pPr algn="l">
                <a:lnSpc>
                  <a:spcPts val="2659"/>
                </a:lnSpc>
              </a:pPr>
              <a:r>
                <a:rPr lang="en-US" sz="1899" dirty="0">
                  <a:solidFill>
                    <a:srgbClr val="191919"/>
                  </a:solidFill>
                  <a:latin typeface="Arimo Bold"/>
                  <a:ea typeface="Arimo Bold"/>
                  <a:cs typeface="Arimo Bold"/>
                  <a:sym typeface="Arimo Bold"/>
                </a:rPr>
                <a:t>Q3 and Q4 2023 showed higher quantities and revenues</a:t>
              </a:r>
            </a:p>
            <a:p>
              <a:pPr algn="l">
                <a:lnSpc>
                  <a:spcPts val="2659"/>
                </a:lnSpc>
              </a:pPr>
              <a:r>
                <a:rPr lang="en-US" sz="1899" dirty="0">
                  <a:solidFill>
                    <a:srgbClr val="191919"/>
                  </a:solidFill>
                  <a:latin typeface="Arimo Bold"/>
                  <a:ea typeface="Arimo Bold"/>
                  <a:cs typeface="Arimo Bold"/>
                  <a:sym typeface="Arimo Bold"/>
                </a:rPr>
                <a:t>Q1 2024 maintained a steady purchase quantity and average purchase value.</a:t>
              </a:r>
            </a:p>
            <a:p>
              <a:pPr algn="l">
                <a:lnSpc>
                  <a:spcPts val="2659"/>
                </a:lnSpc>
              </a:pPr>
              <a:endParaRPr lang="en-US" sz="1899" dirty="0">
                <a:solidFill>
                  <a:srgbClr val="191919"/>
                </a:solidFill>
                <a:latin typeface="Arimo Bold"/>
                <a:ea typeface="Arimo Bold"/>
                <a:cs typeface="Arimo Bold"/>
                <a:sym typeface="Arimo Bold"/>
              </a:endParaRPr>
            </a:p>
            <a:p>
              <a:pPr algn="l">
                <a:lnSpc>
                  <a:spcPts val="2659"/>
                </a:lnSpc>
              </a:pPr>
              <a:r>
                <a:rPr lang="en-US" sz="1899" dirty="0">
                  <a:solidFill>
                    <a:srgbClr val="191919"/>
                  </a:solidFill>
                  <a:latin typeface="Arimo Bold"/>
                  <a:ea typeface="Arimo Bold"/>
                  <a:cs typeface="Arimo Bold"/>
                  <a:sym typeface="Arimo Bold"/>
                </a:rPr>
                <a:t>Yearly Trend:</a:t>
              </a:r>
            </a:p>
            <a:p>
              <a:pPr algn="l">
                <a:lnSpc>
                  <a:spcPts val="2659"/>
                </a:lnSpc>
              </a:pPr>
              <a:r>
                <a:rPr lang="en-US" sz="1899" dirty="0">
                  <a:solidFill>
                    <a:srgbClr val="191919"/>
                  </a:solidFill>
                  <a:latin typeface="Arimo Bold"/>
                  <a:ea typeface="Arimo Bold"/>
                  <a:cs typeface="Arimo Bold"/>
                  <a:sym typeface="Arimo Bold"/>
                </a:rPr>
                <a:t>2023 saw the highest overall purchase quantity (1,651 units) and revenue ($262,346.07), with a consistent average purchase value.</a:t>
              </a:r>
            </a:p>
            <a:p>
              <a:pPr algn="l">
                <a:lnSpc>
                  <a:spcPts val="2659"/>
                </a:lnSpc>
              </a:pPr>
              <a:r>
                <a:rPr lang="en-US" sz="1899" dirty="0">
                  <a:solidFill>
                    <a:srgbClr val="191919"/>
                  </a:solidFill>
                  <a:latin typeface="Arimo Bold"/>
                  <a:ea typeface="Arimo Bold"/>
                  <a:cs typeface="Arimo Bold"/>
                  <a:sym typeface="Arimo Bold"/>
                </a:rPr>
                <a:t>2024 started slightly lower but maintained a strong average purchase value.</a:t>
              </a:r>
            </a:p>
            <a:p>
              <a:pPr algn="l">
                <a:lnSpc>
                  <a:spcPts val="2659"/>
                </a:lnSpc>
              </a:pPr>
              <a:endParaRPr lang="en-US" sz="1899" dirty="0">
                <a:solidFill>
                  <a:srgbClr val="191919"/>
                </a:solidFill>
                <a:latin typeface="Arimo Bold"/>
                <a:ea typeface="Arimo Bold"/>
                <a:cs typeface="Arimo Bold"/>
                <a:sym typeface="Arimo Bold"/>
              </a:endParaRPr>
            </a:p>
            <a:p>
              <a:pPr algn="l">
                <a:lnSpc>
                  <a:spcPts val="2659"/>
                </a:lnSpc>
              </a:pPr>
              <a:r>
                <a:rPr lang="en-US" sz="1899" dirty="0">
                  <a:solidFill>
                    <a:srgbClr val="191919"/>
                  </a:solidFill>
                  <a:latin typeface="Arimo Bold"/>
                  <a:ea typeface="Arimo Bold"/>
                  <a:cs typeface="Arimo Bold"/>
                  <a:sym typeface="Arimo Bold"/>
                </a:rPr>
                <a:t>Top performing product Performance:</a:t>
              </a:r>
            </a:p>
            <a:p>
              <a:pPr algn="l">
                <a:lnSpc>
                  <a:spcPts val="2659"/>
                </a:lnSpc>
              </a:pPr>
              <a:r>
                <a:rPr lang="en-US" sz="1899" dirty="0">
                  <a:solidFill>
                    <a:srgbClr val="191919"/>
                  </a:solidFill>
                  <a:latin typeface="Arimo Bold"/>
                  <a:ea typeface="Arimo Bold"/>
                  <a:cs typeface="Arimo Bold"/>
                  <a:sym typeface="Arimo Bold"/>
                </a:rPr>
                <a:t>Electronics: Customers made 1,480 purchases, generating 248,194.56 in revenue. On average, each purchase in this category was about 167.70.</a:t>
              </a:r>
            </a:p>
            <a:p>
              <a:pPr algn="l">
                <a:lnSpc>
                  <a:spcPts val="2659"/>
                </a:lnSpc>
              </a:pPr>
              <a:r>
                <a:rPr lang="en-US" sz="1899" dirty="0">
                  <a:solidFill>
                    <a:srgbClr val="191919"/>
                  </a:solidFill>
                  <a:latin typeface="Arimo Bold"/>
                  <a:ea typeface="Arimo Bold"/>
                  <a:cs typeface="Arimo Bold"/>
                  <a:sym typeface="Arimo Bold"/>
                </a:rPr>
                <a:t>Home </a:t>
              </a:r>
              <a:r>
                <a:rPr lang="en-US" sz="1899" dirty="0" err="1">
                  <a:solidFill>
                    <a:srgbClr val="191919"/>
                  </a:solidFill>
                  <a:latin typeface="Arimo Bold"/>
                  <a:ea typeface="Arimo Bold"/>
                  <a:cs typeface="Arimo Bold"/>
                  <a:sym typeface="Arimo Bold"/>
                </a:rPr>
                <a:t>Appliances:This</a:t>
              </a:r>
              <a:r>
                <a:rPr lang="en-US" sz="1899" dirty="0">
                  <a:solidFill>
                    <a:srgbClr val="191919"/>
                  </a:solidFill>
                  <a:latin typeface="Arimo Bold"/>
                  <a:ea typeface="Arimo Bold"/>
                  <a:cs typeface="Arimo Bold"/>
                  <a:sym typeface="Arimo Bold"/>
                </a:rPr>
                <a:t> category saw 1573 purchases, totaling 241,080.16 in revenue. The average purchase here was around 153.26.</a:t>
              </a: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4549235" y="343328"/>
            <a:ext cx="9202940" cy="9099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280"/>
              </a:lnSpc>
              <a:spcBef>
                <a:spcPct val="0"/>
              </a:spcBef>
            </a:pPr>
            <a:r>
              <a:rPr lang="en-US" sz="5600" spc="168" dirty="0">
                <a:solidFill>
                  <a:srgbClr val="191919"/>
                </a:solidFill>
                <a:latin typeface="Aileron Heavy"/>
                <a:ea typeface="Aileron Heavy"/>
                <a:cs typeface="Aileron Heavy"/>
                <a:sym typeface="Aileron Heavy"/>
              </a:rPr>
              <a:t>CONCLUSION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/>
          <p:cNvGraphicFramePr>
            <a:graphicFrameLocks noGrp="1"/>
          </p:cNvGraphicFramePr>
          <p:nvPr/>
        </p:nvGraphicFramePr>
        <p:xfrm>
          <a:off x="9515133" y="1028700"/>
          <a:ext cx="7706067" cy="8229600"/>
        </p:xfrm>
        <a:graphic>
          <a:graphicData uri="http://schemas.openxmlformats.org/drawingml/2006/table">
            <a:tbl>
              <a:tblPr/>
              <a:tblGrid>
                <a:gridCol w="77060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45920"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 dirty="0">
                          <a:solidFill>
                            <a:srgbClr val="FFFFFF"/>
                          </a:solidFill>
                          <a:latin typeface="Aileron Bold"/>
                          <a:ea typeface="Aileron Bold"/>
                          <a:cs typeface="Aileron Bold"/>
                          <a:sym typeface="Aileron Bold"/>
                        </a:rPr>
                        <a:t>1</a:t>
                      </a:r>
                      <a:endParaRPr lang="en-US" sz="1100" dirty="0"/>
                    </a:p>
                    <a:p>
                      <a:pPr algn="ctr">
                        <a:lnSpc>
                          <a:spcPts val="3079"/>
                        </a:lnSpc>
                      </a:pPr>
                      <a:r>
                        <a:rPr lang="en-US" sz="2199" dirty="0">
                          <a:solidFill>
                            <a:srgbClr val="FFFFFF"/>
                          </a:solidFill>
                          <a:latin typeface="Aileron Bold"/>
                          <a:ea typeface="Aileron Bold"/>
                          <a:cs typeface="Aileron Bold"/>
                          <a:sym typeface="Aileron Bold"/>
                        </a:rPr>
                        <a:t>Data Ingestion</a:t>
                      </a: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538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45920"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 dirty="0">
                          <a:solidFill>
                            <a:srgbClr val="FFFFFF"/>
                          </a:solidFill>
                          <a:latin typeface="Aileron Bold"/>
                          <a:ea typeface="Aileron Bold"/>
                          <a:cs typeface="Aileron Bold"/>
                          <a:sym typeface="Aileron Bold"/>
                        </a:rPr>
                        <a:t>2</a:t>
                      </a:r>
                      <a:endParaRPr lang="en-US" sz="1100" dirty="0"/>
                    </a:p>
                    <a:p>
                      <a:pPr algn="ctr">
                        <a:lnSpc>
                          <a:spcPts val="3079"/>
                        </a:lnSpc>
                      </a:pPr>
                      <a:r>
                        <a:rPr lang="en-US" sz="2199" dirty="0">
                          <a:solidFill>
                            <a:srgbClr val="FFFFFF"/>
                          </a:solidFill>
                          <a:latin typeface="Aileron Bold"/>
                          <a:ea typeface="Aileron Bold"/>
                          <a:cs typeface="Aileron Bold"/>
                          <a:sym typeface="Aileron Bold"/>
                        </a:rPr>
                        <a:t>Data cleaning</a:t>
                      </a: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65E8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45920"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 dirty="0">
                          <a:solidFill>
                            <a:srgbClr val="FFFFFF"/>
                          </a:solidFill>
                          <a:latin typeface="Aileron Bold"/>
                          <a:ea typeface="Aileron Bold"/>
                          <a:cs typeface="Aileron Bold"/>
                          <a:sym typeface="Aileron Bold"/>
                        </a:rPr>
                        <a:t>3</a:t>
                      </a:r>
                      <a:endParaRPr lang="en-US" sz="1100" dirty="0"/>
                    </a:p>
                    <a:p>
                      <a:pPr algn="ctr">
                        <a:lnSpc>
                          <a:spcPts val="3079"/>
                        </a:lnSpc>
                      </a:pPr>
                      <a:r>
                        <a:rPr lang="en-US" sz="2199" dirty="0">
                          <a:solidFill>
                            <a:srgbClr val="FFFFFF"/>
                          </a:solidFill>
                          <a:latin typeface="Aileron Bold"/>
                          <a:ea typeface="Aileron Bold"/>
                          <a:cs typeface="Aileron Bold"/>
                          <a:sym typeface="Aileron Bold"/>
                        </a:rPr>
                        <a:t>Reading Dataset</a:t>
                      </a: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7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45920"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FFFFFF"/>
                          </a:solidFill>
                          <a:latin typeface="Aileron Bold"/>
                          <a:ea typeface="Aileron Bold"/>
                          <a:cs typeface="Aileron Bold"/>
                          <a:sym typeface="Aileron Bold"/>
                        </a:rPr>
                        <a:t>4</a:t>
                      </a:r>
                      <a:endParaRPr lang="en-US" sz="1100"/>
                    </a:p>
                    <a:p>
                      <a:pPr algn="ctr">
                        <a:lnSpc>
                          <a:spcPts val="3079"/>
                        </a:lnSpc>
                      </a:pPr>
                      <a:r>
                        <a:rPr lang="en-US" sz="2199">
                          <a:solidFill>
                            <a:srgbClr val="FFFFFF"/>
                          </a:solidFill>
                          <a:latin typeface="Aileron Bold"/>
                          <a:ea typeface="Aileron Bold"/>
                          <a:cs typeface="Aileron Bold"/>
                          <a:sym typeface="Aileron Bold"/>
                        </a:rPr>
                        <a:t>Data Handling</a:t>
                      </a: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8A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45920"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 dirty="0">
                          <a:solidFill>
                            <a:srgbClr val="FFFFFF"/>
                          </a:solidFill>
                          <a:latin typeface="Aileron Bold"/>
                          <a:ea typeface="Aileron Bold"/>
                          <a:cs typeface="Aileron Bold"/>
                          <a:sym typeface="Aileron Bold"/>
                        </a:rPr>
                        <a:t>5</a:t>
                      </a:r>
                      <a:endParaRPr lang="en-US" sz="1100" dirty="0"/>
                    </a:p>
                    <a:p>
                      <a:pPr algn="ctr">
                        <a:lnSpc>
                          <a:spcPts val="3079"/>
                        </a:lnSpc>
                      </a:pPr>
                      <a:r>
                        <a:rPr lang="en-US" sz="2199" dirty="0">
                          <a:solidFill>
                            <a:srgbClr val="FFFFFF"/>
                          </a:solidFill>
                          <a:latin typeface="Aileron Bold"/>
                          <a:ea typeface="Aileron Bold"/>
                          <a:cs typeface="Aileron Bold"/>
                          <a:sym typeface="Aileron Bold"/>
                        </a:rPr>
                        <a:t>Advanced Analysis</a:t>
                      </a: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B3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24" name="Group 24"/>
          <p:cNvGrpSpPr/>
          <p:nvPr/>
        </p:nvGrpSpPr>
        <p:grpSpPr>
          <a:xfrm>
            <a:off x="8878502" y="7776686"/>
            <a:ext cx="1273262" cy="1481614"/>
            <a:chOff x="0" y="0"/>
            <a:chExt cx="1697682" cy="1975485"/>
          </a:xfrm>
        </p:grpSpPr>
        <p:grpSp>
          <p:nvGrpSpPr>
            <p:cNvPr id="25" name="Group 25"/>
            <p:cNvGrpSpPr/>
            <p:nvPr/>
          </p:nvGrpSpPr>
          <p:grpSpPr>
            <a:xfrm>
              <a:off x="0" y="0"/>
              <a:ext cx="1697682" cy="1975485"/>
              <a:chOff x="0" y="0"/>
              <a:chExt cx="698500" cy="812800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6985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98500" h="812800">
                    <a:moveTo>
                      <a:pt x="349250" y="0"/>
                    </a:moveTo>
                    <a:lnTo>
                      <a:pt x="698500" y="203200"/>
                    </a:lnTo>
                    <a:lnTo>
                      <a:pt x="698500" y="609600"/>
                    </a:lnTo>
                    <a:lnTo>
                      <a:pt x="349250" y="812800"/>
                    </a:lnTo>
                    <a:lnTo>
                      <a:pt x="0" y="609600"/>
                    </a:lnTo>
                    <a:lnTo>
                      <a:pt x="0" y="203200"/>
                    </a:lnTo>
                    <a:lnTo>
                      <a:pt x="349250" y="0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</p:spPr>
          </p:sp>
          <p:sp>
            <p:nvSpPr>
              <p:cNvPr id="27" name="TextBox 27"/>
              <p:cNvSpPr txBox="1"/>
              <p:nvPr/>
            </p:nvSpPr>
            <p:spPr>
              <a:xfrm>
                <a:off x="0" y="82550"/>
                <a:ext cx="698500" cy="5905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99"/>
                  </a:lnSpc>
                </a:pPr>
                <a:endParaRPr/>
              </a:p>
            </p:txBody>
          </p:sp>
        </p:grpSp>
        <p:grpSp>
          <p:nvGrpSpPr>
            <p:cNvPr id="28" name="Group 28"/>
            <p:cNvGrpSpPr/>
            <p:nvPr/>
          </p:nvGrpSpPr>
          <p:grpSpPr>
            <a:xfrm>
              <a:off x="146612" y="170603"/>
              <a:ext cx="1404458" cy="1634279"/>
              <a:chOff x="0" y="0"/>
              <a:chExt cx="698500" cy="812800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0" y="0"/>
                <a:ext cx="6985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98500" h="812800">
                    <a:moveTo>
                      <a:pt x="349250" y="0"/>
                    </a:moveTo>
                    <a:lnTo>
                      <a:pt x="698500" y="203200"/>
                    </a:lnTo>
                    <a:lnTo>
                      <a:pt x="698500" y="609600"/>
                    </a:lnTo>
                    <a:lnTo>
                      <a:pt x="349250" y="812800"/>
                    </a:lnTo>
                    <a:lnTo>
                      <a:pt x="0" y="609600"/>
                    </a:lnTo>
                    <a:lnTo>
                      <a:pt x="0" y="203200"/>
                    </a:lnTo>
                    <a:lnTo>
                      <a:pt x="349250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30" name="TextBox 30"/>
              <p:cNvSpPr txBox="1"/>
              <p:nvPr/>
            </p:nvSpPr>
            <p:spPr>
              <a:xfrm>
                <a:off x="0" y="82550"/>
                <a:ext cx="698500" cy="5905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99"/>
                  </a:lnSpc>
                </a:pPr>
                <a:endParaRPr/>
              </a:p>
            </p:txBody>
          </p:sp>
        </p:grpSp>
        <p:sp>
          <p:nvSpPr>
            <p:cNvPr id="31" name="Freeform 31"/>
            <p:cNvSpPr/>
            <p:nvPr/>
          </p:nvSpPr>
          <p:spPr>
            <a:xfrm>
              <a:off x="469759" y="608660"/>
              <a:ext cx="758165" cy="758165"/>
            </a:xfrm>
            <a:custGeom>
              <a:avLst/>
              <a:gdLst/>
              <a:ahLst/>
              <a:cxnLst/>
              <a:rect l="l" t="t" r="r" b="b"/>
              <a:pathLst>
                <a:path w="758165" h="758165">
                  <a:moveTo>
                    <a:pt x="0" y="0"/>
                  </a:moveTo>
                  <a:lnTo>
                    <a:pt x="758165" y="0"/>
                  </a:lnTo>
                  <a:lnTo>
                    <a:pt x="758165" y="758165"/>
                  </a:lnTo>
                  <a:lnTo>
                    <a:pt x="0" y="7581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32" name="Group 32"/>
          <p:cNvGrpSpPr/>
          <p:nvPr/>
        </p:nvGrpSpPr>
        <p:grpSpPr>
          <a:xfrm>
            <a:off x="1028700" y="3964342"/>
            <a:ext cx="6952527" cy="2358315"/>
            <a:chOff x="0" y="0"/>
            <a:chExt cx="9270037" cy="3144421"/>
          </a:xfrm>
        </p:grpSpPr>
        <p:sp>
          <p:nvSpPr>
            <p:cNvPr id="33" name="TextBox 33"/>
            <p:cNvSpPr txBox="1"/>
            <p:nvPr/>
          </p:nvSpPr>
          <p:spPr>
            <a:xfrm>
              <a:off x="0" y="-57200"/>
              <a:ext cx="9270037" cy="24261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80"/>
                </a:lnSpc>
              </a:pPr>
              <a:r>
                <a:rPr lang="en-US" sz="5600" spc="168" dirty="0">
                  <a:solidFill>
                    <a:srgbClr val="9777B6"/>
                  </a:solidFill>
                  <a:latin typeface="Aileron Heavy"/>
                  <a:ea typeface="Aileron Heavy"/>
                  <a:cs typeface="Aileron Heavy"/>
                  <a:sym typeface="Aileron Heavy"/>
                </a:rPr>
                <a:t>DATA ANALYSIS (SQL)</a:t>
              </a:r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0" y="2565724"/>
              <a:ext cx="9270037" cy="5786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40"/>
                </a:lnSpc>
              </a:pPr>
              <a:r>
                <a:rPr lang="en-US" sz="2600" spc="52" dirty="0">
                  <a:solidFill>
                    <a:srgbClr val="FFFFFF"/>
                  </a:solidFill>
                  <a:latin typeface="Aileron"/>
                  <a:ea typeface="Aileron"/>
                  <a:cs typeface="Aileron"/>
                  <a:sym typeface="Aileron"/>
                </a:rPr>
                <a:t>Customer Purchase Behavior Analysis</a:t>
              </a:r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8878502" y="4402693"/>
            <a:ext cx="1273262" cy="1481614"/>
            <a:chOff x="0" y="0"/>
            <a:chExt cx="1697682" cy="1975485"/>
          </a:xfrm>
        </p:grpSpPr>
        <p:grpSp>
          <p:nvGrpSpPr>
            <p:cNvPr id="36" name="Group 36"/>
            <p:cNvGrpSpPr/>
            <p:nvPr/>
          </p:nvGrpSpPr>
          <p:grpSpPr>
            <a:xfrm>
              <a:off x="0" y="0"/>
              <a:ext cx="1697682" cy="1975485"/>
              <a:chOff x="0" y="0"/>
              <a:chExt cx="698500" cy="812800"/>
            </a:xfrm>
          </p:grpSpPr>
          <p:sp>
            <p:nvSpPr>
              <p:cNvPr id="37" name="Freeform 37"/>
              <p:cNvSpPr/>
              <p:nvPr/>
            </p:nvSpPr>
            <p:spPr>
              <a:xfrm>
                <a:off x="0" y="0"/>
                <a:ext cx="6985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98500" h="812800">
                    <a:moveTo>
                      <a:pt x="349250" y="0"/>
                    </a:moveTo>
                    <a:lnTo>
                      <a:pt x="698500" y="203200"/>
                    </a:lnTo>
                    <a:lnTo>
                      <a:pt x="698500" y="609600"/>
                    </a:lnTo>
                    <a:lnTo>
                      <a:pt x="349250" y="812800"/>
                    </a:lnTo>
                    <a:lnTo>
                      <a:pt x="0" y="609600"/>
                    </a:lnTo>
                    <a:lnTo>
                      <a:pt x="0" y="203200"/>
                    </a:lnTo>
                    <a:lnTo>
                      <a:pt x="349250" y="0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</p:spPr>
          </p:sp>
          <p:sp>
            <p:nvSpPr>
              <p:cNvPr id="38" name="TextBox 38"/>
              <p:cNvSpPr txBox="1"/>
              <p:nvPr/>
            </p:nvSpPr>
            <p:spPr>
              <a:xfrm>
                <a:off x="0" y="82550"/>
                <a:ext cx="698500" cy="5905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99"/>
                  </a:lnSpc>
                </a:pPr>
                <a:endParaRPr/>
              </a:p>
            </p:txBody>
          </p:sp>
        </p:grpSp>
        <p:grpSp>
          <p:nvGrpSpPr>
            <p:cNvPr id="39" name="Group 39"/>
            <p:cNvGrpSpPr/>
            <p:nvPr/>
          </p:nvGrpSpPr>
          <p:grpSpPr>
            <a:xfrm>
              <a:off x="146612" y="170603"/>
              <a:ext cx="1404458" cy="1634279"/>
              <a:chOff x="0" y="0"/>
              <a:chExt cx="698500" cy="812800"/>
            </a:xfrm>
          </p:grpSpPr>
          <p:sp>
            <p:nvSpPr>
              <p:cNvPr id="40" name="Freeform 40"/>
              <p:cNvSpPr/>
              <p:nvPr/>
            </p:nvSpPr>
            <p:spPr>
              <a:xfrm>
                <a:off x="0" y="0"/>
                <a:ext cx="6985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98500" h="812800">
                    <a:moveTo>
                      <a:pt x="349250" y="0"/>
                    </a:moveTo>
                    <a:lnTo>
                      <a:pt x="698500" y="203200"/>
                    </a:lnTo>
                    <a:lnTo>
                      <a:pt x="698500" y="609600"/>
                    </a:lnTo>
                    <a:lnTo>
                      <a:pt x="349250" y="812800"/>
                    </a:lnTo>
                    <a:lnTo>
                      <a:pt x="0" y="609600"/>
                    </a:lnTo>
                    <a:lnTo>
                      <a:pt x="0" y="203200"/>
                    </a:lnTo>
                    <a:lnTo>
                      <a:pt x="349250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41" name="TextBox 41"/>
              <p:cNvSpPr txBox="1"/>
              <p:nvPr/>
            </p:nvSpPr>
            <p:spPr>
              <a:xfrm>
                <a:off x="0" y="82550"/>
                <a:ext cx="698500" cy="5905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99"/>
                  </a:lnSpc>
                </a:pPr>
                <a:endParaRPr/>
              </a:p>
            </p:txBody>
          </p:sp>
        </p:grpSp>
        <p:sp>
          <p:nvSpPr>
            <p:cNvPr id="42" name="Freeform 42"/>
            <p:cNvSpPr/>
            <p:nvPr/>
          </p:nvSpPr>
          <p:spPr>
            <a:xfrm flipH="1">
              <a:off x="498758" y="537387"/>
              <a:ext cx="897436" cy="900711"/>
            </a:xfrm>
            <a:custGeom>
              <a:avLst/>
              <a:gdLst/>
              <a:ahLst/>
              <a:cxnLst/>
              <a:rect l="l" t="t" r="r" b="b"/>
              <a:pathLst>
                <a:path w="897436" h="900711">
                  <a:moveTo>
                    <a:pt x="897436" y="0"/>
                  </a:moveTo>
                  <a:lnTo>
                    <a:pt x="0" y="0"/>
                  </a:lnTo>
                  <a:lnTo>
                    <a:pt x="0" y="900711"/>
                  </a:lnTo>
                  <a:lnTo>
                    <a:pt x="897436" y="900711"/>
                  </a:lnTo>
                  <a:lnTo>
                    <a:pt x="897436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44C69A2-6B5F-1401-9B90-B3FE66BE90F2}"/>
              </a:ext>
            </a:extLst>
          </p:cNvPr>
          <p:cNvGrpSpPr/>
          <p:nvPr/>
        </p:nvGrpSpPr>
        <p:grpSpPr>
          <a:xfrm>
            <a:off x="8878502" y="1028700"/>
            <a:ext cx="1273262" cy="1481614"/>
            <a:chOff x="8878502" y="1028700"/>
            <a:chExt cx="1273262" cy="1481614"/>
          </a:xfrm>
        </p:grpSpPr>
        <p:grpSp>
          <p:nvGrpSpPr>
            <p:cNvPr id="3" name="Group 3"/>
            <p:cNvGrpSpPr/>
            <p:nvPr/>
          </p:nvGrpSpPr>
          <p:grpSpPr>
            <a:xfrm>
              <a:off x="8878502" y="1028700"/>
              <a:ext cx="1273262" cy="1481614"/>
              <a:chOff x="0" y="0"/>
              <a:chExt cx="1697682" cy="1975485"/>
            </a:xfrm>
          </p:grpSpPr>
          <p:grpSp>
            <p:nvGrpSpPr>
              <p:cNvPr id="4" name="Group 4"/>
              <p:cNvGrpSpPr/>
              <p:nvPr/>
            </p:nvGrpSpPr>
            <p:grpSpPr>
              <a:xfrm>
                <a:off x="0" y="0"/>
                <a:ext cx="1697682" cy="1975485"/>
                <a:chOff x="0" y="0"/>
                <a:chExt cx="698500" cy="812800"/>
              </a:xfrm>
            </p:grpSpPr>
            <p:sp>
              <p:nvSpPr>
                <p:cNvPr id="5" name="Freeform 5"/>
                <p:cNvSpPr/>
                <p:nvPr/>
              </p:nvSpPr>
              <p:spPr>
                <a:xfrm>
                  <a:off x="0" y="0"/>
                  <a:ext cx="6985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8500" h="812800">
                      <a:moveTo>
                        <a:pt x="349250" y="0"/>
                      </a:moveTo>
                      <a:lnTo>
                        <a:pt x="698500" y="203200"/>
                      </a:lnTo>
                      <a:lnTo>
                        <a:pt x="698500" y="609600"/>
                      </a:lnTo>
                      <a:lnTo>
                        <a:pt x="349250" y="812800"/>
                      </a:lnTo>
                      <a:lnTo>
                        <a:pt x="0" y="609600"/>
                      </a:lnTo>
                      <a:lnTo>
                        <a:pt x="0" y="203200"/>
                      </a:lnTo>
                      <a:lnTo>
                        <a:pt x="349250" y="0"/>
                      </a:lnTo>
                      <a:close/>
                    </a:path>
                  </a:pathLst>
                </a:custGeom>
                <a:solidFill>
                  <a:srgbClr val="FFFFFF">
                    <a:alpha val="60000"/>
                  </a:srgbClr>
                </a:solidFill>
              </p:spPr>
            </p:sp>
            <p:sp>
              <p:nvSpPr>
                <p:cNvPr id="6" name="TextBox 6"/>
                <p:cNvSpPr txBox="1"/>
                <p:nvPr/>
              </p:nvSpPr>
              <p:spPr>
                <a:xfrm>
                  <a:off x="0" y="82550"/>
                  <a:ext cx="698500" cy="590550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3299"/>
                    </a:lnSpc>
                  </a:pPr>
                  <a:endParaRPr/>
                </a:p>
              </p:txBody>
            </p:sp>
          </p:grpSp>
          <p:grpSp>
            <p:nvGrpSpPr>
              <p:cNvPr id="7" name="Group 7"/>
              <p:cNvGrpSpPr/>
              <p:nvPr/>
            </p:nvGrpSpPr>
            <p:grpSpPr>
              <a:xfrm>
                <a:off x="146612" y="170603"/>
                <a:ext cx="1404458" cy="1634279"/>
                <a:chOff x="0" y="0"/>
                <a:chExt cx="698500" cy="812800"/>
              </a:xfrm>
            </p:grpSpPr>
            <p:sp>
              <p:nvSpPr>
                <p:cNvPr id="8" name="Freeform 8"/>
                <p:cNvSpPr/>
                <p:nvPr/>
              </p:nvSpPr>
              <p:spPr>
                <a:xfrm>
                  <a:off x="0" y="0"/>
                  <a:ext cx="6985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8500" h="812800">
                      <a:moveTo>
                        <a:pt x="349250" y="0"/>
                      </a:moveTo>
                      <a:lnTo>
                        <a:pt x="698500" y="203200"/>
                      </a:lnTo>
                      <a:lnTo>
                        <a:pt x="698500" y="609600"/>
                      </a:lnTo>
                      <a:lnTo>
                        <a:pt x="349250" y="812800"/>
                      </a:lnTo>
                      <a:lnTo>
                        <a:pt x="0" y="609600"/>
                      </a:lnTo>
                      <a:lnTo>
                        <a:pt x="0" y="203200"/>
                      </a:lnTo>
                      <a:lnTo>
                        <a:pt x="34925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</p:spPr>
            </p:sp>
            <p:sp>
              <p:nvSpPr>
                <p:cNvPr id="9" name="TextBox 9"/>
                <p:cNvSpPr txBox="1"/>
                <p:nvPr/>
              </p:nvSpPr>
              <p:spPr>
                <a:xfrm>
                  <a:off x="0" y="82550"/>
                  <a:ext cx="698500" cy="590550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3299"/>
                    </a:lnSpc>
                  </a:pPr>
                  <a:endParaRPr/>
                </a:p>
              </p:txBody>
            </p:sp>
          </p:grpSp>
        </p:grpSp>
        <p:sp>
          <p:nvSpPr>
            <p:cNvPr id="43" name="Freeform 43"/>
            <p:cNvSpPr/>
            <p:nvPr/>
          </p:nvSpPr>
          <p:spPr>
            <a:xfrm>
              <a:off x="9178324" y="1384382"/>
              <a:ext cx="673619" cy="770250"/>
            </a:xfrm>
            <a:custGeom>
              <a:avLst/>
              <a:gdLst/>
              <a:ahLst/>
              <a:cxnLst/>
              <a:rect l="l" t="t" r="r" b="b"/>
              <a:pathLst>
                <a:path w="673619" h="770250">
                  <a:moveTo>
                    <a:pt x="0" y="0"/>
                  </a:moveTo>
                  <a:lnTo>
                    <a:pt x="673618" y="0"/>
                  </a:lnTo>
                  <a:lnTo>
                    <a:pt x="673618" y="770250"/>
                  </a:lnTo>
                  <a:lnTo>
                    <a:pt x="0" y="7702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BD0E1864-6E3F-F407-7898-71AFF08C1CCC}"/>
              </a:ext>
            </a:extLst>
          </p:cNvPr>
          <p:cNvGrpSpPr/>
          <p:nvPr/>
        </p:nvGrpSpPr>
        <p:grpSpPr>
          <a:xfrm>
            <a:off x="8878502" y="2715697"/>
            <a:ext cx="1273262" cy="1481614"/>
            <a:chOff x="8878502" y="2715697"/>
            <a:chExt cx="1273262" cy="1481614"/>
          </a:xfrm>
        </p:grpSpPr>
        <p:grpSp>
          <p:nvGrpSpPr>
            <p:cNvPr id="10" name="Group 10"/>
            <p:cNvGrpSpPr/>
            <p:nvPr/>
          </p:nvGrpSpPr>
          <p:grpSpPr>
            <a:xfrm>
              <a:off x="8878502" y="2715697"/>
              <a:ext cx="1273262" cy="1481614"/>
              <a:chOff x="0" y="0"/>
              <a:chExt cx="1697682" cy="1975485"/>
            </a:xfrm>
          </p:grpSpPr>
          <p:grpSp>
            <p:nvGrpSpPr>
              <p:cNvPr id="11" name="Group 11"/>
              <p:cNvGrpSpPr/>
              <p:nvPr/>
            </p:nvGrpSpPr>
            <p:grpSpPr>
              <a:xfrm>
                <a:off x="0" y="0"/>
                <a:ext cx="1697682" cy="1975485"/>
                <a:chOff x="0" y="0"/>
                <a:chExt cx="698500" cy="812800"/>
              </a:xfrm>
            </p:grpSpPr>
            <p:sp>
              <p:nvSpPr>
                <p:cNvPr id="12" name="Freeform 12"/>
                <p:cNvSpPr/>
                <p:nvPr/>
              </p:nvSpPr>
              <p:spPr>
                <a:xfrm>
                  <a:off x="0" y="0"/>
                  <a:ext cx="6985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8500" h="812800">
                      <a:moveTo>
                        <a:pt x="349250" y="0"/>
                      </a:moveTo>
                      <a:lnTo>
                        <a:pt x="698500" y="203200"/>
                      </a:lnTo>
                      <a:lnTo>
                        <a:pt x="698500" y="609600"/>
                      </a:lnTo>
                      <a:lnTo>
                        <a:pt x="349250" y="812800"/>
                      </a:lnTo>
                      <a:lnTo>
                        <a:pt x="0" y="609600"/>
                      </a:lnTo>
                      <a:lnTo>
                        <a:pt x="0" y="203200"/>
                      </a:lnTo>
                      <a:lnTo>
                        <a:pt x="349250" y="0"/>
                      </a:lnTo>
                      <a:close/>
                    </a:path>
                  </a:pathLst>
                </a:custGeom>
                <a:solidFill>
                  <a:srgbClr val="FFFFFF">
                    <a:alpha val="60000"/>
                  </a:srgbClr>
                </a:solidFill>
              </p:spPr>
            </p:sp>
            <p:sp>
              <p:nvSpPr>
                <p:cNvPr id="13" name="TextBox 13"/>
                <p:cNvSpPr txBox="1"/>
                <p:nvPr/>
              </p:nvSpPr>
              <p:spPr>
                <a:xfrm>
                  <a:off x="0" y="82550"/>
                  <a:ext cx="698500" cy="590550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3299"/>
                    </a:lnSpc>
                  </a:pPr>
                  <a:endParaRPr/>
                </a:p>
              </p:txBody>
            </p:sp>
          </p:grpSp>
          <p:grpSp>
            <p:nvGrpSpPr>
              <p:cNvPr id="14" name="Group 14"/>
              <p:cNvGrpSpPr/>
              <p:nvPr/>
            </p:nvGrpSpPr>
            <p:grpSpPr>
              <a:xfrm>
                <a:off x="146612" y="170603"/>
                <a:ext cx="1404458" cy="1634279"/>
                <a:chOff x="0" y="0"/>
                <a:chExt cx="698500" cy="812800"/>
              </a:xfrm>
            </p:grpSpPr>
            <p:sp>
              <p:nvSpPr>
                <p:cNvPr id="15" name="Freeform 15"/>
                <p:cNvSpPr/>
                <p:nvPr/>
              </p:nvSpPr>
              <p:spPr>
                <a:xfrm>
                  <a:off x="0" y="0"/>
                  <a:ext cx="6985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8500" h="812800">
                      <a:moveTo>
                        <a:pt x="349250" y="0"/>
                      </a:moveTo>
                      <a:lnTo>
                        <a:pt x="698500" y="203200"/>
                      </a:lnTo>
                      <a:lnTo>
                        <a:pt x="698500" y="609600"/>
                      </a:lnTo>
                      <a:lnTo>
                        <a:pt x="349250" y="812800"/>
                      </a:lnTo>
                      <a:lnTo>
                        <a:pt x="0" y="609600"/>
                      </a:lnTo>
                      <a:lnTo>
                        <a:pt x="0" y="203200"/>
                      </a:lnTo>
                      <a:lnTo>
                        <a:pt x="34925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</p:spPr>
            </p:sp>
            <p:sp>
              <p:nvSpPr>
                <p:cNvPr id="16" name="TextBox 16"/>
                <p:cNvSpPr txBox="1"/>
                <p:nvPr/>
              </p:nvSpPr>
              <p:spPr>
                <a:xfrm>
                  <a:off x="0" y="82550"/>
                  <a:ext cx="698500" cy="590550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3299"/>
                    </a:lnSpc>
                  </a:pPr>
                  <a:endParaRPr/>
                </a:p>
              </p:txBody>
            </p:sp>
          </p:grpSp>
        </p:grpSp>
        <p:sp>
          <p:nvSpPr>
            <p:cNvPr id="44" name="Freeform 44"/>
            <p:cNvSpPr/>
            <p:nvPr/>
          </p:nvSpPr>
          <p:spPr>
            <a:xfrm>
              <a:off x="9178324" y="3196252"/>
              <a:ext cx="755346" cy="520502"/>
            </a:xfrm>
            <a:custGeom>
              <a:avLst/>
              <a:gdLst/>
              <a:ahLst/>
              <a:cxnLst/>
              <a:rect l="l" t="t" r="r" b="b"/>
              <a:pathLst>
                <a:path w="755346" h="520502">
                  <a:moveTo>
                    <a:pt x="0" y="0"/>
                  </a:moveTo>
                  <a:lnTo>
                    <a:pt x="755346" y="0"/>
                  </a:lnTo>
                  <a:lnTo>
                    <a:pt x="755346" y="520502"/>
                  </a:lnTo>
                  <a:lnTo>
                    <a:pt x="0" y="5205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E16BC611-E75B-E0D4-42D7-D785796F6DEC}"/>
              </a:ext>
            </a:extLst>
          </p:cNvPr>
          <p:cNvGrpSpPr/>
          <p:nvPr/>
        </p:nvGrpSpPr>
        <p:grpSpPr>
          <a:xfrm>
            <a:off x="8878502" y="6129893"/>
            <a:ext cx="1273262" cy="1481614"/>
            <a:chOff x="8878502" y="6129893"/>
            <a:chExt cx="1273262" cy="1481614"/>
          </a:xfrm>
        </p:grpSpPr>
        <p:grpSp>
          <p:nvGrpSpPr>
            <p:cNvPr id="17" name="Group 17"/>
            <p:cNvGrpSpPr/>
            <p:nvPr/>
          </p:nvGrpSpPr>
          <p:grpSpPr>
            <a:xfrm>
              <a:off x="8878502" y="6129893"/>
              <a:ext cx="1273262" cy="1481614"/>
              <a:chOff x="0" y="0"/>
              <a:chExt cx="1697682" cy="1975485"/>
            </a:xfrm>
          </p:grpSpPr>
          <p:grpSp>
            <p:nvGrpSpPr>
              <p:cNvPr id="18" name="Group 18"/>
              <p:cNvGrpSpPr/>
              <p:nvPr/>
            </p:nvGrpSpPr>
            <p:grpSpPr>
              <a:xfrm>
                <a:off x="0" y="0"/>
                <a:ext cx="1697682" cy="1975485"/>
                <a:chOff x="0" y="0"/>
                <a:chExt cx="698500" cy="812800"/>
              </a:xfrm>
            </p:grpSpPr>
            <p:sp>
              <p:nvSpPr>
                <p:cNvPr id="19" name="Freeform 19"/>
                <p:cNvSpPr/>
                <p:nvPr/>
              </p:nvSpPr>
              <p:spPr>
                <a:xfrm>
                  <a:off x="0" y="0"/>
                  <a:ext cx="6985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8500" h="812800">
                      <a:moveTo>
                        <a:pt x="349250" y="0"/>
                      </a:moveTo>
                      <a:lnTo>
                        <a:pt x="698500" y="203200"/>
                      </a:lnTo>
                      <a:lnTo>
                        <a:pt x="698500" y="609600"/>
                      </a:lnTo>
                      <a:lnTo>
                        <a:pt x="349250" y="812800"/>
                      </a:lnTo>
                      <a:lnTo>
                        <a:pt x="0" y="609600"/>
                      </a:lnTo>
                      <a:lnTo>
                        <a:pt x="0" y="203200"/>
                      </a:lnTo>
                      <a:lnTo>
                        <a:pt x="349250" y="0"/>
                      </a:lnTo>
                      <a:close/>
                    </a:path>
                  </a:pathLst>
                </a:custGeom>
                <a:solidFill>
                  <a:srgbClr val="FFFFFF">
                    <a:alpha val="60000"/>
                  </a:srgbClr>
                </a:solidFill>
              </p:spPr>
            </p:sp>
            <p:sp>
              <p:nvSpPr>
                <p:cNvPr id="20" name="TextBox 20"/>
                <p:cNvSpPr txBox="1"/>
                <p:nvPr/>
              </p:nvSpPr>
              <p:spPr>
                <a:xfrm>
                  <a:off x="0" y="82550"/>
                  <a:ext cx="698500" cy="590550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3299"/>
                    </a:lnSpc>
                  </a:pPr>
                  <a:endParaRPr/>
                </a:p>
              </p:txBody>
            </p:sp>
          </p:grpSp>
          <p:grpSp>
            <p:nvGrpSpPr>
              <p:cNvPr id="21" name="Group 21"/>
              <p:cNvGrpSpPr/>
              <p:nvPr/>
            </p:nvGrpSpPr>
            <p:grpSpPr>
              <a:xfrm>
                <a:off x="146612" y="170603"/>
                <a:ext cx="1404458" cy="1634279"/>
                <a:chOff x="0" y="0"/>
                <a:chExt cx="698500" cy="812800"/>
              </a:xfrm>
            </p:grpSpPr>
            <p:sp>
              <p:nvSpPr>
                <p:cNvPr id="22" name="Freeform 22"/>
                <p:cNvSpPr/>
                <p:nvPr/>
              </p:nvSpPr>
              <p:spPr>
                <a:xfrm>
                  <a:off x="0" y="0"/>
                  <a:ext cx="6985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8500" h="812800">
                      <a:moveTo>
                        <a:pt x="349250" y="0"/>
                      </a:moveTo>
                      <a:lnTo>
                        <a:pt x="698500" y="203200"/>
                      </a:lnTo>
                      <a:lnTo>
                        <a:pt x="698500" y="609600"/>
                      </a:lnTo>
                      <a:lnTo>
                        <a:pt x="349250" y="812800"/>
                      </a:lnTo>
                      <a:lnTo>
                        <a:pt x="0" y="609600"/>
                      </a:lnTo>
                      <a:lnTo>
                        <a:pt x="0" y="203200"/>
                      </a:lnTo>
                      <a:lnTo>
                        <a:pt x="34925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</p:spPr>
            </p:sp>
            <p:sp>
              <p:nvSpPr>
                <p:cNvPr id="23" name="TextBox 23"/>
                <p:cNvSpPr txBox="1"/>
                <p:nvPr/>
              </p:nvSpPr>
              <p:spPr>
                <a:xfrm>
                  <a:off x="0" y="82550"/>
                  <a:ext cx="698500" cy="590550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3299"/>
                    </a:lnSpc>
                  </a:pPr>
                  <a:endParaRPr/>
                </a:p>
              </p:txBody>
            </p:sp>
          </p:grpSp>
        </p:grpSp>
        <p:sp>
          <p:nvSpPr>
            <p:cNvPr id="45" name="Freeform 45"/>
            <p:cNvSpPr/>
            <p:nvPr/>
          </p:nvSpPr>
          <p:spPr>
            <a:xfrm>
              <a:off x="9265084" y="6500008"/>
              <a:ext cx="500097" cy="741383"/>
            </a:xfrm>
            <a:custGeom>
              <a:avLst/>
              <a:gdLst/>
              <a:ahLst/>
              <a:cxnLst/>
              <a:rect l="l" t="t" r="r" b="b"/>
              <a:pathLst>
                <a:path w="500097" h="741383">
                  <a:moveTo>
                    <a:pt x="0" y="0"/>
                  </a:moveTo>
                  <a:lnTo>
                    <a:pt x="500097" y="0"/>
                  </a:lnTo>
                  <a:lnTo>
                    <a:pt x="500097" y="741384"/>
                  </a:lnTo>
                  <a:lnTo>
                    <a:pt x="0" y="7413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7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068050" y="1745615"/>
            <a:ext cx="5921872" cy="3286760"/>
            <a:chOff x="0" y="0"/>
            <a:chExt cx="7895829" cy="4382347"/>
          </a:xfrm>
        </p:grpSpPr>
        <p:sp>
          <p:nvSpPr>
            <p:cNvPr id="3" name="TextBox 3"/>
            <p:cNvSpPr txBox="1"/>
            <p:nvPr/>
          </p:nvSpPr>
          <p:spPr>
            <a:xfrm>
              <a:off x="0" y="0"/>
              <a:ext cx="7895829" cy="5588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359"/>
                </a:lnSpc>
              </a:pPr>
              <a:r>
                <a:rPr lang="en-US" sz="2799" spc="279" dirty="0">
                  <a:solidFill>
                    <a:srgbClr val="FFFFFF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DATA NORMALIZATION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755650"/>
              <a:ext cx="7895829" cy="36266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640"/>
                </a:lnSpc>
              </a:pPr>
              <a:r>
                <a:rPr lang="en-US" sz="2600" spc="52" dirty="0">
                  <a:solidFill>
                    <a:srgbClr val="FFFFFF"/>
                  </a:solidFill>
                  <a:latin typeface="Aileron"/>
                  <a:ea typeface="Aileron"/>
                  <a:cs typeface="Aileron"/>
                  <a:sym typeface="Aileron"/>
                </a:rPr>
                <a:t>Applied 3rd Normal Form (3NF) normalization to eliminate data redundancy and divided cleaned table into 3 separate table to Improved data integrity and reduced data storage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1219111" y="7201551"/>
            <a:ext cx="5619750" cy="1915160"/>
            <a:chOff x="0" y="0"/>
            <a:chExt cx="7493000" cy="2553547"/>
          </a:xfrm>
        </p:grpSpPr>
        <p:sp>
          <p:nvSpPr>
            <p:cNvPr id="6" name="TextBox 6"/>
            <p:cNvSpPr txBox="1"/>
            <p:nvPr/>
          </p:nvSpPr>
          <p:spPr>
            <a:xfrm>
              <a:off x="0" y="0"/>
              <a:ext cx="7493000" cy="5588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359"/>
                </a:lnSpc>
              </a:pPr>
              <a:r>
                <a:rPr lang="en-US" sz="2799" spc="279">
                  <a:solidFill>
                    <a:srgbClr val="FFFFFF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ADVANCED ANALYSIS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755650"/>
              <a:ext cx="7493000" cy="17978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640"/>
                </a:lnSpc>
              </a:pPr>
              <a:r>
                <a:rPr lang="en-US" sz="2600" spc="52" dirty="0">
                  <a:solidFill>
                    <a:srgbClr val="FFFFFF"/>
                  </a:solidFill>
                  <a:latin typeface="Aileron"/>
                  <a:ea typeface="Aileron"/>
                  <a:cs typeface="Aileron"/>
                  <a:sym typeface="Aileron"/>
                </a:rPr>
                <a:t>Leveraged normalized tables to perform efficient aggregations using SQL functions: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3924300" y="1947435"/>
            <a:ext cx="5619750" cy="1915234"/>
            <a:chOff x="0" y="0"/>
            <a:chExt cx="7493000" cy="2553646"/>
          </a:xfrm>
        </p:grpSpPr>
        <p:sp>
          <p:nvSpPr>
            <p:cNvPr id="9" name="TextBox 9"/>
            <p:cNvSpPr txBox="1"/>
            <p:nvPr/>
          </p:nvSpPr>
          <p:spPr>
            <a:xfrm>
              <a:off x="0" y="0"/>
              <a:ext cx="7493000" cy="5588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359"/>
                </a:lnSpc>
              </a:pPr>
              <a:r>
                <a:rPr lang="en-US" sz="2799" spc="279" dirty="0">
                  <a:solidFill>
                    <a:srgbClr val="FFFFFF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DATA ACQUISITION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755749"/>
              <a:ext cx="7493000" cy="17978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640"/>
                </a:lnSpc>
              </a:pPr>
              <a:r>
                <a:rPr lang="en-US" sz="2600" spc="52" dirty="0">
                  <a:solidFill>
                    <a:srgbClr val="FFFFFF"/>
                  </a:solidFill>
                  <a:latin typeface="Aileron"/>
                  <a:ea typeface="Aileron"/>
                  <a:cs typeface="Aileron"/>
                  <a:sym typeface="Aileron"/>
                </a:rPr>
                <a:t>Identified duplicate customer IDs and product IDs during data ingestion.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3924300" y="6759575"/>
            <a:ext cx="5619750" cy="2829560"/>
            <a:chOff x="0" y="0"/>
            <a:chExt cx="7493000" cy="3772747"/>
          </a:xfrm>
        </p:grpSpPr>
        <p:sp>
          <p:nvSpPr>
            <p:cNvPr id="12" name="TextBox 12"/>
            <p:cNvSpPr txBox="1"/>
            <p:nvPr/>
          </p:nvSpPr>
          <p:spPr>
            <a:xfrm>
              <a:off x="0" y="0"/>
              <a:ext cx="7493000" cy="5588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359"/>
                </a:lnSpc>
              </a:pPr>
              <a:r>
                <a:rPr lang="en-US" sz="2799" spc="279" dirty="0">
                  <a:solidFill>
                    <a:srgbClr val="FFFFFF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DATA CLEANING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755650"/>
              <a:ext cx="7493000" cy="30170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640"/>
                </a:lnSpc>
              </a:pPr>
              <a:r>
                <a:rPr lang="en-US" sz="2600" spc="52" dirty="0">
                  <a:solidFill>
                    <a:srgbClr val="FFFFFF"/>
                  </a:solidFill>
                  <a:latin typeface="Aileron"/>
                  <a:ea typeface="Aileron"/>
                  <a:cs typeface="Aileron"/>
                  <a:sym typeface="Aileron"/>
                </a:rPr>
                <a:t>Cleaned data using SQL CTE (Common Table Expression) to address duplicates and use Update, WHERE ,Insert clause  to handle noisy values in other column.</a:t>
              </a:r>
            </a:p>
          </p:txBody>
        </p:sp>
      </p:grpSp>
      <p:sp>
        <p:nvSpPr>
          <p:cNvPr id="14" name="Freeform 14"/>
          <p:cNvSpPr/>
          <p:nvPr/>
        </p:nvSpPr>
        <p:spPr>
          <a:xfrm>
            <a:off x="0" y="0"/>
            <a:ext cx="3238500" cy="10287000"/>
          </a:xfrm>
          <a:custGeom>
            <a:avLst/>
            <a:gdLst/>
            <a:ahLst/>
            <a:cxnLst/>
            <a:rect l="l" t="t" r="r" b="b"/>
            <a:pathLst>
              <a:path w="3238500" h="10287000">
                <a:moveTo>
                  <a:pt x="0" y="0"/>
                </a:moveTo>
                <a:lnTo>
                  <a:pt x="3238500" y="0"/>
                </a:lnTo>
                <a:lnTo>
                  <a:pt x="32385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0000"/>
            </a:blip>
            <a:stretch>
              <a:fillRect l="-337037" r="-39433"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8370494" y="702489"/>
            <a:ext cx="1173556" cy="853656"/>
          </a:xfrm>
          <a:custGeom>
            <a:avLst/>
            <a:gdLst/>
            <a:ahLst/>
            <a:cxnLst/>
            <a:rect l="l" t="t" r="r" b="b"/>
            <a:pathLst>
              <a:path w="1173556" h="853656">
                <a:moveTo>
                  <a:pt x="0" y="0"/>
                </a:moveTo>
                <a:lnTo>
                  <a:pt x="1173556" y="0"/>
                </a:lnTo>
                <a:lnTo>
                  <a:pt x="1173556" y="853656"/>
                </a:lnTo>
                <a:lnTo>
                  <a:pt x="0" y="8536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8822847" y="5219398"/>
            <a:ext cx="721203" cy="1173556"/>
          </a:xfrm>
          <a:custGeom>
            <a:avLst/>
            <a:gdLst/>
            <a:ahLst/>
            <a:cxnLst/>
            <a:rect l="l" t="t" r="r" b="b"/>
            <a:pathLst>
              <a:path w="721203" h="1173556">
                <a:moveTo>
                  <a:pt x="0" y="0"/>
                </a:moveTo>
                <a:lnTo>
                  <a:pt x="721203" y="0"/>
                </a:lnTo>
                <a:lnTo>
                  <a:pt x="721203" y="1173555"/>
                </a:lnTo>
                <a:lnTo>
                  <a:pt x="0" y="117355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5737244" y="5806176"/>
            <a:ext cx="1101617" cy="953399"/>
          </a:xfrm>
          <a:custGeom>
            <a:avLst/>
            <a:gdLst/>
            <a:ahLst/>
            <a:cxnLst/>
            <a:rect l="l" t="t" r="r" b="b"/>
            <a:pathLst>
              <a:path w="1101617" h="953399">
                <a:moveTo>
                  <a:pt x="0" y="0"/>
                </a:moveTo>
                <a:lnTo>
                  <a:pt x="1101617" y="0"/>
                </a:lnTo>
                <a:lnTo>
                  <a:pt x="1101617" y="953399"/>
                </a:lnTo>
                <a:lnTo>
                  <a:pt x="0" y="95339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5935032" y="501255"/>
            <a:ext cx="1054890" cy="1054890"/>
          </a:xfrm>
          <a:custGeom>
            <a:avLst/>
            <a:gdLst/>
            <a:ahLst/>
            <a:cxnLst/>
            <a:rect l="l" t="t" r="r" b="b"/>
            <a:pathLst>
              <a:path w="1054890" h="1054890">
                <a:moveTo>
                  <a:pt x="0" y="0"/>
                </a:moveTo>
                <a:lnTo>
                  <a:pt x="1054890" y="0"/>
                </a:lnTo>
                <a:lnTo>
                  <a:pt x="1054890" y="1054890"/>
                </a:lnTo>
                <a:lnTo>
                  <a:pt x="0" y="105489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9" name="AutoShape 19"/>
          <p:cNvSpPr/>
          <p:nvPr/>
        </p:nvSpPr>
        <p:spPr>
          <a:xfrm rot="-5400000">
            <a:off x="-4533900" y="5562600"/>
            <a:ext cx="9258300" cy="0"/>
          </a:xfrm>
          <a:prstGeom prst="line">
            <a:avLst/>
          </a:prstGeom>
          <a:ln w="190500" cap="flat">
            <a:solidFill>
              <a:srgbClr val="A08A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0" name="AutoShape 20"/>
          <p:cNvSpPr/>
          <p:nvPr/>
        </p:nvSpPr>
        <p:spPr>
          <a:xfrm rot="-5400000">
            <a:off x="-1485900" y="4533900"/>
            <a:ext cx="9258300" cy="0"/>
          </a:xfrm>
          <a:prstGeom prst="line">
            <a:avLst/>
          </a:prstGeom>
          <a:ln w="190500" cap="flat">
            <a:solidFill>
              <a:srgbClr val="A08A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1" name="AutoShape 21"/>
          <p:cNvSpPr/>
          <p:nvPr/>
        </p:nvSpPr>
        <p:spPr>
          <a:xfrm rot="-5400000">
            <a:off x="8331562" y="2647950"/>
            <a:ext cx="3377476" cy="0"/>
          </a:xfrm>
          <a:prstGeom prst="line">
            <a:avLst/>
          </a:prstGeom>
          <a:ln w="190500" cap="flat">
            <a:solidFill>
              <a:srgbClr val="A08A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2" name="AutoShape 22"/>
          <p:cNvSpPr/>
          <p:nvPr/>
        </p:nvSpPr>
        <p:spPr>
          <a:xfrm rot="-5400000">
            <a:off x="8331562" y="7251338"/>
            <a:ext cx="3377476" cy="0"/>
          </a:xfrm>
          <a:prstGeom prst="line">
            <a:avLst/>
          </a:prstGeom>
          <a:ln w="190500" cap="flat">
            <a:solidFill>
              <a:srgbClr val="A08A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3" name="AutoShape 23"/>
          <p:cNvSpPr/>
          <p:nvPr/>
        </p:nvSpPr>
        <p:spPr>
          <a:xfrm rot="-5400000">
            <a:off x="15570562" y="2622188"/>
            <a:ext cx="3377476" cy="0"/>
          </a:xfrm>
          <a:prstGeom prst="line">
            <a:avLst/>
          </a:prstGeom>
          <a:ln w="190500" cap="flat">
            <a:solidFill>
              <a:srgbClr val="A08A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4" name="AutoShape 24"/>
          <p:cNvSpPr/>
          <p:nvPr/>
        </p:nvSpPr>
        <p:spPr>
          <a:xfrm rot="-5400000">
            <a:off x="15570562" y="7251338"/>
            <a:ext cx="3377476" cy="0"/>
          </a:xfrm>
          <a:prstGeom prst="line">
            <a:avLst/>
          </a:prstGeom>
          <a:ln w="190500" cap="flat">
            <a:solidFill>
              <a:srgbClr val="A08AAD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1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1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1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1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453737" y="1182860"/>
            <a:ext cx="13418626" cy="7145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74"/>
              </a:lnSpc>
            </a:pPr>
            <a:r>
              <a:rPr lang="en-US" sz="4441" spc="133" dirty="0">
                <a:solidFill>
                  <a:srgbClr val="9777B6"/>
                </a:solidFill>
                <a:latin typeface="Aileron Heavy"/>
                <a:ea typeface="Aileron Heavy"/>
                <a:cs typeface="Aileron Heavy"/>
                <a:sym typeface="Aileron Heavy"/>
              </a:rPr>
              <a:t>AFTER CLEANING</a:t>
            </a:r>
          </a:p>
        </p:txBody>
      </p:sp>
      <p:graphicFrame>
        <p:nvGraphicFramePr>
          <p:cNvPr id="3" name="Table 3"/>
          <p:cNvGraphicFramePr>
            <a:graphicFrameLocks noGrp="1"/>
          </p:cNvGraphicFramePr>
          <p:nvPr/>
        </p:nvGraphicFramePr>
        <p:xfrm>
          <a:off x="1066800" y="3524821"/>
          <a:ext cx="16192500" cy="6293447"/>
        </p:xfrm>
        <a:graphic>
          <a:graphicData uri="http://schemas.openxmlformats.org/drawingml/2006/table">
            <a:tbl>
              <a:tblPr/>
              <a:tblGrid>
                <a:gridCol w="3238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38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38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385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2385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545048"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 dirty="0">
                          <a:solidFill>
                            <a:srgbClr val="FFFFFF"/>
                          </a:solidFill>
                          <a:latin typeface="Aileron Bold"/>
                          <a:ea typeface="Aileron Bold"/>
                          <a:cs typeface="Aileron Bold"/>
                          <a:sym typeface="Aileron Bold"/>
                        </a:rPr>
                        <a:t>Transaction ID</a:t>
                      </a:r>
                      <a:endParaRPr lang="en-US" sz="1100" dirty="0"/>
                    </a:p>
                  </a:txBody>
                  <a:tcPr marL="171450" marR="171450" marT="171450" marB="171450" anchor="b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538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FFFFF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Customer ID</a:t>
                      </a:r>
                      <a:endParaRPr lang="en-US" sz="1100"/>
                    </a:p>
                  </a:txBody>
                  <a:tcPr marL="171450" marR="171450" marT="171450" marB="171450" anchor="b">
                    <a:lnL w="952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65E8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FFFFF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Customer Name</a:t>
                      </a:r>
                      <a:endParaRPr lang="en-US" sz="1100"/>
                    </a:p>
                  </a:txBody>
                  <a:tcPr marL="171450" marR="171450" marT="171450" marB="171450" anchor="b">
                    <a:lnL w="952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77B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FFFFF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Product ID</a:t>
                      </a:r>
                      <a:endParaRPr lang="en-US" sz="1100"/>
                    </a:p>
                  </a:txBody>
                  <a:tcPr marL="171450" marR="171450" marT="171450" marB="171450" anchor="b">
                    <a:lnL w="952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8AA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FFFFF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Product Name</a:t>
                      </a:r>
                      <a:endParaRPr lang="en-US" sz="1100"/>
                    </a:p>
                  </a:txBody>
                  <a:tcPr marL="171450" marR="171450" marT="171450" marB="171450" anchor="b">
                    <a:lnL w="952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B3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05913">
                <a:tc>
                  <a:txBody>
                    <a:bodyPr/>
                    <a:lstStyle/>
                    <a:p>
                      <a:pPr algn="ctr">
                        <a:lnSpc>
                          <a:spcPts val="5459"/>
                        </a:lnSpc>
                        <a:defRPr/>
                      </a:pPr>
                      <a:r>
                        <a:rPr lang="en-US" sz="3899">
                          <a:solidFill>
                            <a:srgbClr val="191919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1</a:t>
                      </a:r>
                      <a:endParaRPr lang="en-US" sz="1100"/>
                    </a:p>
                  </a:txBody>
                  <a:tcPr marL="171450" marR="171450" marT="171450" marB="171450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5459"/>
                        </a:lnSpc>
                        <a:defRPr/>
                      </a:pPr>
                      <a:r>
                        <a:rPr lang="en-US" sz="3900">
                          <a:solidFill>
                            <a:srgbClr val="191919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101</a:t>
                      </a:r>
                      <a:endParaRPr lang="en-US" sz="1100"/>
                    </a:p>
                  </a:txBody>
                  <a:tcPr marL="171450" marR="171450" marT="171450" marB="171450" anchor="ctr">
                    <a:lnL w="952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80"/>
                        </a:lnSpc>
                        <a:defRPr/>
                      </a:pPr>
                      <a:r>
                        <a:rPr lang="en-US" sz="2200">
                          <a:solidFill>
                            <a:srgbClr val="191919"/>
                          </a:solidFill>
                          <a:latin typeface="Aileron Bold"/>
                          <a:ea typeface="Aileron Bold"/>
                          <a:cs typeface="Aileron Bold"/>
                          <a:sym typeface="Aileron Bold"/>
                        </a:rPr>
                        <a:t>Victoria Larson</a:t>
                      </a:r>
                      <a:endParaRPr lang="en-US" sz="1100"/>
                    </a:p>
                    <a:p>
                      <a:pPr algn="ctr">
                        <a:lnSpc>
                          <a:spcPts val="3080"/>
                        </a:lnSpc>
                      </a:pPr>
                      <a:endParaRPr lang="en-US" sz="1100"/>
                    </a:p>
                  </a:txBody>
                  <a:tcPr marL="171450" marR="171450" marT="171450" marB="171450" anchor="ctr">
                    <a:lnL w="952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5459"/>
                        </a:lnSpc>
                        <a:defRPr/>
                      </a:pPr>
                      <a:r>
                        <a:rPr lang="en-US" sz="3900">
                          <a:solidFill>
                            <a:srgbClr val="191919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200</a:t>
                      </a:r>
                      <a:endParaRPr lang="en-US" sz="1100"/>
                    </a:p>
                  </a:txBody>
                  <a:tcPr marL="171450" marR="171450" marT="171450" marB="171450" anchor="ctr">
                    <a:lnL w="952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79"/>
                        </a:lnSpc>
                        <a:defRPr/>
                      </a:pPr>
                      <a:r>
                        <a:rPr lang="en-US" sz="2700">
                          <a:solidFill>
                            <a:srgbClr val="191919"/>
                          </a:solidFill>
                          <a:latin typeface="Aileron Bold"/>
                          <a:ea typeface="Aileron Bold"/>
                          <a:cs typeface="Aileron Bold"/>
                          <a:sym typeface="Aileron Bold"/>
                        </a:rPr>
                        <a:t>Coffee Maker</a:t>
                      </a:r>
                      <a:endParaRPr lang="en-US" sz="1100"/>
                    </a:p>
                    <a:p>
                      <a:pPr algn="ctr">
                        <a:lnSpc>
                          <a:spcPts val="3779"/>
                        </a:lnSpc>
                      </a:pPr>
                      <a:endParaRPr lang="en-US" sz="1100"/>
                    </a:p>
                  </a:txBody>
                  <a:tcPr marL="171450" marR="171450" marT="171450" marB="171450" anchor="ctr">
                    <a:lnL w="952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05913">
                <a:tc>
                  <a:txBody>
                    <a:bodyPr/>
                    <a:lstStyle/>
                    <a:p>
                      <a:pPr algn="ctr">
                        <a:lnSpc>
                          <a:spcPts val="5459"/>
                        </a:lnSpc>
                        <a:defRPr/>
                      </a:pPr>
                      <a:r>
                        <a:rPr lang="en-US" sz="3900">
                          <a:solidFill>
                            <a:srgbClr val="191919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2</a:t>
                      </a:r>
                      <a:endParaRPr lang="en-US" sz="1100"/>
                    </a:p>
                  </a:txBody>
                  <a:tcPr marL="171450" marR="171450" marT="171450" marB="171450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5459"/>
                        </a:lnSpc>
                        <a:defRPr/>
                      </a:pPr>
                      <a:r>
                        <a:rPr lang="en-US" sz="3900">
                          <a:solidFill>
                            <a:srgbClr val="191919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102</a:t>
                      </a:r>
                      <a:endParaRPr lang="en-US" sz="1100"/>
                    </a:p>
                  </a:txBody>
                  <a:tcPr marL="171450" marR="171450" marT="171450" marB="171450" anchor="ctr">
                    <a:lnL w="952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191919"/>
                          </a:solidFill>
                          <a:latin typeface="Aileron Bold"/>
                          <a:ea typeface="Aileron Bold"/>
                          <a:cs typeface="Aileron Bold"/>
                          <a:sym typeface="Aileron Bold"/>
                        </a:rPr>
                        <a:t>Mary Chavez</a:t>
                      </a:r>
                      <a:endParaRPr lang="en-US" sz="1100"/>
                    </a:p>
                  </a:txBody>
                  <a:tcPr marL="171450" marR="171450" marT="171450" marB="171450" anchor="ctr">
                    <a:lnL w="952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5459"/>
                        </a:lnSpc>
                        <a:defRPr/>
                      </a:pPr>
                      <a:r>
                        <a:rPr lang="en-US" sz="3900">
                          <a:solidFill>
                            <a:srgbClr val="191919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201</a:t>
                      </a:r>
                      <a:endParaRPr lang="en-US" sz="1100"/>
                    </a:p>
                  </a:txBody>
                  <a:tcPr marL="171450" marR="171450" marT="171450" marB="171450" anchor="ctr">
                    <a:lnL w="952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79"/>
                        </a:lnSpc>
                        <a:defRPr/>
                      </a:pPr>
                      <a:r>
                        <a:rPr lang="en-US" sz="2700">
                          <a:solidFill>
                            <a:srgbClr val="191919"/>
                          </a:solidFill>
                          <a:latin typeface="Aileron Bold"/>
                          <a:ea typeface="Aileron Bold"/>
                          <a:cs typeface="Aileron Bold"/>
                          <a:sym typeface="Aileron Bold"/>
                        </a:rPr>
                        <a:t>Smartwatch</a:t>
                      </a:r>
                      <a:endParaRPr lang="en-US" sz="1100"/>
                    </a:p>
                    <a:p>
                      <a:pPr algn="ctr">
                        <a:lnSpc>
                          <a:spcPts val="3779"/>
                        </a:lnSpc>
                      </a:pPr>
                      <a:endParaRPr lang="en-US" sz="1100"/>
                    </a:p>
                  </a:txBody>
                  <a:tcPr marL="171450" marR="171450" marT="171450" marB="171450" anchor="ctr">
                    <a:lnL w="952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40368">
                <a:tc>
                  <a:txBody>
                    <a:bodyPr/>
                    <a:lstStyle/>
                    <a:p>
                      <a:pPr algn="ctr">
                        <a:lnSpc>
                          <a:spcPts val="5459"/>
                        </a:lnSpc>
                        <a:defRPr/>
                      </a:pPr>
                      <a:r>
                        <a:rPr lang="en-US" sz="3899">
                          <a:solidFill>
                            <a:srgbClr val="191919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3</a:t>
                      </a:r>
                      <a:endParaRPr lang="en-US" sz="1100"/>
                    </a:p>
                  </a:txBody>
                  <a:tcPr marL="171450" marR="171450" marT="171450" marB="171450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5459"/>
                        </a:lnSpc>
                        <a:defRPr/>
                      </a:pPr>
                      <a:r>
                        <a:rPr lang="en-US" sz="3900">
                          <a:solidFill>
                            <a:srgbClr val="191919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103</a:t>
                      </a:r>
                      <a:endParaRPr lang="en-US" sz="1100"/>
                    </a:p>
                  </a:txBody>
                  <a:tcPr marL="171450" marR="171450" marT="171450" marB="171450" anchor="ctr">
                    <a:lnL w="952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191919"/>
                          </a:solidFill>
                          <a:latin typeface="Aileron Bold"/>
                          <a:ea typeface="Aileron Bold"/>
                          <a:cs typeface="Aileron Bold"/>
                          <a:sym typeface="Aileron Bold"/>
                        </a:rPr>
                        <a:t>Ronald Brandt</a:t>
                      </a:r>
                      <a:endParaRPr lang="en-US" sz="1100"/>
                    </a:p>
                  </a:txBody>
                  <a:tcPr marL="171450" marR="171450" marT="171450" marB="171450" anchor="ctr">
                    <a:lnL w="952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5459"/>
                        </a:lnSpc>
                        <a:defRPr/>
                      </a:pPr>
                      <a:r>
                        <a:rPr lang="en-US" sz="3900">
                          <a:solidFill>
                            <a:srgbClr val="191919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202</a:t>
                      </a:r>
                      <a:endParaRPr lang="en-US" sz="1100"/>
                    </a:p>
                  </a:txBody>
                  <a:tcPr marL="171450" marR="171450" marT="171450" marB="171450" anchor="ctr">
                    <a:lnL w="952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79"/>
                        </a:lnSpc>
                        <a:defRPr/>
                      </a:pPr>
                      <a:r>
                        <a:rPr lang="en-US" sz="2700">
                          <a:solidFill>
                            <a:srgbClr val="191919"/>
                          </a:solidFill>
                          <a:latin typeface="Aileron Bold"/>
                          <a:ea typeface="Aileron Bold"/>
                          <a:cs typeface="Aileron Bold"/>
                          <a:sym typeface="Aileron Bold"/>
                        </a:rPr>
                        <a:t>Tablet</a:t>
                      </a:r>
                      <a:endParaRPr lang="en-US" sz="1100"/>
                    </a:p>
                  </a:txBody>
                  <a:tcPr marL="171450" marR="171450" marT="171450" marB="171450" anchor="ctr">
                    <a:lnL w="952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96205">
                <a:tc>
                  <a:txBody>
                    <a:bodyPr/>
                    <a:lstStyle/>
                    <a:p>
                      <a:pPr algn="ctr">
                        <a:lnSpc>
                          <a:spcPts val="5459"/>
                        </a:lnSpc>
                        <a:defRPr/>
                      </a:pPr>
                      <a:r>
                        <a:rPr lang="en-US" sz="3899">
                          <a:solidFill>
                            <a:srgbClr val="191919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4</a:t>
                      </a:r>
                      <a:endParaRPr lang="en-US" sz="1100"/>
                    </a:p>
                  </a:txBody>
                  <a:tcPr marL="171450" marR="171450" marT="171450" marB="171450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5459"/>
                        </a:lnSpc>
                        <a:defRPr/>
                      </a:pPr>
                      <a:r>
                        <a:rPr lang="en-US" sz="3900">
                          <a:solidFill>
                            <a:srgbClr val="191919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104</a:t>
                      </a:r>
                      <a:endParaRPr lang="en-US" sz="1100"/>
                    </a:p>
                  </a:txBody>
                  <a:tcPr marL="171450" marR="171450" marT="171450" marB="171450" anchor="ctr">
                    <a:lnL w="952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191919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Richard Joseph</a:t>
                      </a:r>
                      <a:endParaRPr lang="en-US" sz="1100"/>
                    </a:p>
                    <a:p>
                      <a:pPr algn="ctr">
                        <a:lnSpc>
                          <a:spcPts val="3079"/>
                        </a:lnSpc>
                      </a:pPr>
                      <a:endParaRPr lang="en-US" sz="1100"/>
                    </a:p>
                  </a:txBody>
                  <a:tcPr marL="171450" marR="171450" marT="171450" marB="171450" anchor="ctr">
                    <a:lnL w="952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5459"/>
                        </a:lnSpc>
                        <a:defRPr/>
                      </a:pPr>
                      <a:r>
                        <a:rPr lang="en-US" sz="3900">
                          <a:solidFill>
                            <a:srgbClr val="191919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203</a:t>
                      </a:r>
                      <a:endParaRPr lang="en-US" sz="1100"/>
                    </a:p>
                  </a:txBody>
                  <a:tcPr marL="171450" marR="171450" marT="171450" marB="171450" anchor="ctr">
                    <a:lnL w="952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79"/>
                        </a:lnSpc>
                        <a:defRPr/>
                      </a:pPr>
                      <a:r>
                        <a:rPr lang="en-US" sz="2700" dirty="0">
                          <a:solidFill>
                            <a:srgbClr val="191919"/>
                          </a:solidFill>
                          <a:latin typeface="Aileron Bold"/>
                          <a:ea typeface="Aileron Bold"/>
                          <a:cs typeface="Aileron Bold"/>
                          <a:sym typeface="Aileron Bold"/>
                        </a:rPr>
                        <a:t>Blender</a:t>
                      </a:r>
                      <a:endParaRPr lang="en-US" sz="1100" dirty="0"/>
                    </a:p>
                    <a:p>
                      <a:pPr algn="ctr">
                        <a:lnSpc>
                          <a:spcPts val="2100"/>
                        </a:lnSpc>
                      </a:pPr>
                      <a:endParaRPr lang="en-US" sz="1100" dirty="0"/>
                    </a:p>
                  </a:txBody>
                  <a:tcPr marL="171450" marR="171450" marT="171450" marB="171450" anchor="ctr">
                    <a:lnL w="952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4" name="Group 4"/>
          <p:cNvGrpSpPr/>
          <p:nvPr/>
        </p:nvGrpSpPr>
        <p:grpSpPr>
          <a:xfrm>
            <a:off x="6171166" y="8990757"/>
            <a:ext cx="5983767" cy="1049052"/>
            <a:chOff x="0" y="0"/>
            <a:chExt cx="8870583" cy="155515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870583" cy="1555158"/>
            </a:xfrm>
            <a:custGeom>
              <a:avLst/>
              <a:gdLst/>
              <a:ahLst/>
              <a:cxnLst/>
              <a:rect l="l" t="t" r="r" b="b"/>
              <a:pathLst>
                <a:path w="8870583" h="1555158">
                  <a:moveTo>
                    <a:pt x="38815" y="0"/>
                  </a:moveTo>
                  <a:lnTo>
                    <a:pt x="8831769" y="0"/>
                  </a:lnTo>
                  <a:cubicBezTo>
                    <a:pt x="8842063" y="0"/>
                    <a:pt x="8851936" y="4089"/>
                    <a:pt x="8859215" y="11369"/>
                  </a:cubicBezTo>
                  <a:cubicBezTo>
                    <a:pt x="8866494" y="18648"/>
                    <a:pt x="8870583" y="28520"/>
                    <a:pt x="8870583" y="38815"/>
                  </a:cubicBezTo>
                  <a:lnTo>
                    <a:pt x="8870583" y="1516344"/>
                  </a:lnTo>
                  <a:cubicBezTo>
                    <a:pt x="8870583" y="1526638"/>
                    <a:pt x="8866494" y="1536511"/>
                    <a:pt x="8859215" y="1543790"/>
                  </a:cubicBezTo>
                  <a:cubicBezTo>
                    <a:pt x="8851936" y="1551069"/>
                    <a:pt x="8842063" y="1555158"/>
                    <a:pt x="8831769" y="1555158"/>
                  </a:cubicBezTo>
                  <a:lnTo>
                    <a:pt x="38815" y="1555158"/>
                  </a:lnTo>
                  <a:cubicBezTo>
                    <a:pt x="28520" y="1555158"/>
                    <a:pt x="18648" y="1551069"/>
                    <a:pt x="11369" y="1543790"/>
                  </a:cubicBezTo>
                  <a:cubicBezTo>
                    <a:pt x="4089" y="1536511"/>
                    <a:pt x="0" y="1526638"/>
                    <a:pt x="0" y="1516344"/>
                  </a:cubicBezTo>
                  <a:lnTo>
                    <a:pt x="0" y="38815"/>
                  </a:lnTo>
                  <a:cubicBezTo>
                    <a:pt x="0" y="28520"/>
                    <a:pt x="4089" y="18648"/>
                    <a:pt x="11369" y="11369"/>
                  </a:cubicBezTo>
                  <a:cubicBezTo>
                    <a:pt x="18648" y="4089"/>
                    <a:pt x="28520" y="0"/>
                    <a:pt x="38815" y="0"/>
                  </a:cubicBezTo>
                  <a:close/>
                </a:path>
              </a:pathLst>
            </a:custGeom>
            <a:solidFill>
              <a:srgbClr val="D9D9D9"/>
            </a:solidFill>
            <a:ln cap="rnd">
              <a:noFill/>
              <a:prstDash val="sysDot"/>
              <a:round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8870583" cy="1593258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191919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customer purchase information for an online retail company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4939628" y="2827757"/>
            <a:ext cx="1447159" cy="1447159"/>
            <a:chOff x="0" y="0"/>
            <a:chExt cx="1929545" cy="1929545"/>
          </a:xfrm>
        </p:grpSpPr>
        <p:grpSp>
          <p:nvGrpSpPr>
            <p:cNvPr id="17" name="Group 17"/>
            <p:cNvGrpSpPr/>
            <p:nvPr/>
          </p:nvGrpSpPr>
          <p:grpSpPr>
            <a:xfrm>
              <a:off x="0" y="0"/>
              <a:ext cx="1929545" cy="1929545"/>
              <a:chOff x="0" y="0"/>
              <a:chExt cx="812800" cy="8128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C2B3CF"/>
              </a:solidFill>
            </p:spPr>
          </p:sp>
          <p:sp>
            <p:nvSpPr>
              <p:cNvPr id="19" name="TextBox 19"/>
              <p:cNvSpPr txBox="1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99"/>
                  </a:lnSpc>
                </a:pPr>
                <a:endParaRPr/>
              </a:p>
            </p:txBody>
          </p:sp>
        </p:grpSp>
        <p:sp>
          <p:nvSpPr>
            <p:cNvPr id="20" name="Freeform 20"/>
            <p:cNvSpPr/>
            <p:nvPr/>
          </p:nvSpPr>
          <p:spPr>
            <a:xfrm>
              <a:off x="480399" y="480399"/>
              <a:ext cx="968748" cy="968748"/>
            </a:xfrm>
            <a:custGeom>
              <a:avLst/>
              <a:gdLst/>
              <a:ahLst/>
              <a:cxnLst/>
              <a:rect l="l" t="t" r="r" b="b"/>
              <a:pathLst>
                <a:path w="968748" h="968748">
                  <a:moveTo>
                    <a:pt x="0" y="0"/>
                  </a:moveTo>
                  <a:lnTo>
                    <a:pt x="968748" y="0"/>
                  </a:lnTo>
                  <a:lnTo>
                    <a:pt x="968748" y="968748"/>
                  </a:lnTo>
                  <a:lnTo>
                    <a:pt x="0" y="9687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21" name="Group 21"/>
          <p:cNvGrpSpPr/>
          <p:nvPr/>
        </p:nvGrpSpPr>
        <p:grpSpPr>
          <a:xfrm>
            <a:off x="8401370" y="2827757"/>
            <a:ext cx="1447159" cy="1447159"/>
            <a:chOff x="0" y="0"/>
            <a:chExt cx="1929545" cy="1929545"/>
          </a:xfrm>
        </p:grpSpPr>
        <p:grpSp>
          <p:nvGrpSpPr>
            <p:cNvPr id="22" name="Group 22"/>
            <p:cNvGrpSpPr/>
            <p:nvPr/>
          </p:nvGrpSpPr>
          <p:grpSpPr>
            <a:xfrm>
              <a:off x="0" y="0"/>
              <a:ext cx="1929545" cy="1929545"/>
              <a:chOff x="0" y="0"/>
              <a:chExt cx="812800" cy="8128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9777B6"/>
              </a:solidFill>
            </p:spPr>
          </p:sp>
          <p:sp>
            <p:nvSpPr>
              <p:cNvPr id="24" name="TextBox 24"/>
              <p:cNvSpPr txBox="1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99"/>
                  </a:lnSpc>
                </a:pPr>
                <a:endParaRPr/>
              </a:p>
            </p:txBody>
          </p:sp>
        </p:grpSp>
        <p:sp>
          <p:nvSpPr>
            <p:cNvPr id="25" name="Freeform 25"/>
            <p:cNvSpPr/>
            <p:nvPr/>
          </p:nvSpPr>
          <p:spPr>
            <a:xfrm flipH="1">
              <a:off x="402496" y="400444"/>
              <a:ext cx="1124554" cy="1128658"/>
            </a:xfrm>
            <a:custGeom>
              <a:avLst/>
              <a:gdLst/>
              <a:ahLst/>
              <a:cxnLst/>
              <a:rect l="l" t="t" r="r" b="b"/>
              <a:pathLst>
                <a:path w="1124554" h="1128658">
                  <a:moveTo>
                    <a:pt x="1124553" y="0"/>
                  </a:moveTo>
                  <a:lnTo>
                    <a:pt x="0" y="0"/>
                  </a:lnTo>
                  <a:lnTo>
                    <a:pt x="0" y="1128658"/>
                  </a:lnTo>
                  <a:lnTo>
                    <a:pt x="1124553" y="1128658"/>
                  </a:lnTo>
                  <a:lnTo>
                    <a:pt x="1124553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F8E1368F-2532-E37A-0BEF-E958B3DE8205}"/>
              </a:ext>
            </a:extLst>
          </p:cNvPr>
          <p:cNvGrpSpPr/>
          <p:nvPr/>
        </p:nvGrpSpPr>
        <p:grpSpPr>
          <a:xfrm>
            <a:off x="1983720" y="2827757"/>
            <a:ext cx="1447159" cy="1447159"/>
            <a:chOff x="1983720" y="2827757"/>
            <a:chExt cx="1447159" cy="1447159"/>
          </a:xfrm>
        </p:grpSpPr>
        <p:grpSp>
          <p:nvGrpSpPr>
            <p:cNvPr id="7" name="Group 7"/>
            <p:cNvGrpSpPr/>
            <p:nvPr/>
          </p:nvGrpSpPr>
          <p:grpSpPr>
            <a:xfrm>
              <a:off x="1983720" y="2827757"/>
              <a:ext cx="1447159" cy="1447159"/>
              <a:chOff x="0" y="0"/>
              <a:chExt cx="812800" cy="8128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3538A"/>
              </a:solidFill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99"/>
                  </a:lnSpc>
                </a:pPr>
                <a:endParaRPr/>
              </a:p>
            </p:txBody>
          </p:sp>
        </p:grpSp>
        <p:sp>
          <p:nvSpPr>
            <p:cNvPr id="26" name="Freeform 26"/>
            <p:cNvSpPr/>
            <p:nvPr/>
          </p:nvSpPr>
          <p:spPr>
            <a:xfrm>
              <a:off x="2252821" y="3031663"/>
              <a:ext cx="908957" cy="1039348"/>
            </a:xfrm>
            <a:custGeom>
              <a:avLst/>
              <a:gdLst/>
              <a:ahLst/>
              <a:cxnLst/>
              <a:rect l="l" t="t" r="r" b="b"/>
              <a:pathLst>
                <a:path w="908957" h="1039348">
                  <a:moveTo>
                    <a:pt x="0" y="0"/>
                  </a:moveTo>
                  <a:lnTo>
                    <a:pt x="908957" y="0"/>
                  </a:lnTo>
                  <a:lnTo>
                    <a:pt x="908957" y="1039348"/>
                  </a:lnTo>
                  <a:lnTo>
                    <a:pt x="0" y="10393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3359C18-4367-AE3D-3CF9-D9A6B8C7A3E8}"/>
              </a:ext>
            </a:extLst>
          </p:cNvPr>
          <p:cNvGrpSpPr/>
          <p:nvPr/>
        </p:nvGrpSpPr>
        <p:grpSpPr>
          <a:xfrm>
            <a:off x="5192545" y="2827757"/>
            <a:ext cx="1447159" cy="1447159"/>
            <a:chOff x="5192545" y="2827757"/>
            <a:chExt cx="1447159" cy="1447159"/>
          </a:xfrm>
        </p:grpSpPr>
        <p:grpSp>
          <p:nvGrpSpPr>
            <p:cNvPr id="10" name="Group 10"/>
            <p:cNvGrpSpPr/>
            <p:nvPr/>
          </p:nvGrpSpPr>
          <p:grpSpPr>
            <a:xfrm>
              <a:off x="5192545" y="2827757"/>
              <a:ext cx="1447159" cy="1447159"/>
              <a:chOff x="0" y="0"/>
              <a:chExt cx="812800" cy="8128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465E89"/>
              </a:solidFill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99"/>
                  </a:lnSpc>
                </a:pPr>
                <a:endParaRPr/>
              </a:p>
            </p:txBody>
          </p:sp>
        </p:grpSp>
        <p:sp>
          <p:nvSpPr>
            <p:cNvPr id="27" name="Freeform 27"/>
            <p:cNvSpPr/>
            <p:nvPr/>
          </p:nvSpPr>
          <p:spPr>
            <a:xfrm>
              <a:off x="5415861" y="3206609"/>
              <a:ext cx="1000528" cy="689455"/>
            </a:xfrm>
            <a:custGeom>
              <a:avLst/>
              <a:gdLst/>
              <a:ahLst/>
              <a:cxnLst/>
              <a:rect l="l" t="t" r="r" b="b"/>
              <a:pathLst>
                <a:path w="1000528" h="689455">
                  <a:moveTo>
                    <a:pt x="0" y="0"/>
                  </a:moveTo>
                  <a:lnTo>
                    <a:pt x="1000528" y="0"/>
                  </a:lnTo>
                  <a:lnTo>
                    <a:pt x="1000528" y="689455"/>
                  </a:lnTo>
                  <a:lnTo>
                    <a:pt x="0" y="6894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E6102DA-5847-AE45-357A-B8C3B22F2768}"/>
              </a:ext>
            </a:extLst>
          </p:cNvPr>
          <p:cNvGrpSpPr/>
          <p:nvPr/>
        </p:nvGrpSpPr>
        <p:grpSpPr>
          <a:xfrm>
            <a:off x="11730344" y="2827757"/>
            <a:ext cx="1447159" cy="1447159"/>
            <a:chOff x="11730344" y="2827757"/>
            <a:chExt cx="1447159" cy="1447159"/>
          </a:xfrm>
        </p:grpSpPr>
        <p:grpSp>
          <p:nvGrpSpPr>
            <p:cNvPr id="13" name="Group 13"/>
            <p:cNvGrpSpPr/>
            <p:nvPr/>
          </p:nvGrpSpPr>
          <p:grpSpPr>
            <a:xfrm>
              <a:off x="11730344" y="2827757"/>
              <a:ext cx="1447159" cy="1447159"/>
              <a:chOff x="0" y="0"/>
              <a:chExt cx="812800" cy="8128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08AAD"/>
              </a:solidFill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99"/>
                  </a:lnSpc>
                </a:pPr>
                <a:endParaRPr/>
              </a:p>
            </p:txBody>
          </p:sp>
        </p:grpSp>
        <p:sp>
          <p:nvSpPr>
            <p:cNvPr id="28" name="Freeform 28"/>
            <p:cNvSpPr/>
            <p:nvPr/>
          </p:nvSpPr>
          <p:spPr>
            <a:xfrm>
              <a:off x="12116834" y="3051073"/>
              <a:ext cx="674902" cy="1000528"/>
            </a:xfrm>
            <a:custGeom>
              <a:avLst/>
              <a:gdLst/>
              <a:ahLst/>
              <a:cxnLst/>
              <a:rect l="l" t="t" r="r" b="b"/>
              <a:pathLst>
                <a:path w="674902" h="1000528">
                  <a:moveTo>
                    <a:pt x="0" y="0"/>
                  </a:moveTo>
                  <a:lnTo>
                    <a:pt x="674901" y="0"/>
                  </a:lnTo>
                  <a:lnTo>
                    <a:pt x="674901" y="1000528"/>
                  </a:lnTo>
                  <a:lnTo>
                    <a:pt x="0" y="1000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453737" y="1182860"/>
            <a:ext cx="13418626" cy="7145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74"/>
              </a:lnSpc>
            </a:pPr>
            <a:r>
              <a:rPr lang="en-US" sz="4441" spc="133" dirty="0">
                <a:solidFill>
                  <a:srgbClr val="9777B6"/>
                </a:solidFill>
                <a:latin typeface="Aileron Heavy"/>
                <a:ea typeface="Aileron Heavy"/>
                <a:cs typeface="Aileron Heavy"/>
                <a:sym typeface="Aileron Heavy"/>
              </a:rPr>
              <a:t>CUSTOMER PURCHASE BEHAVIOR ANALYSIS</a:t>
            </a:r>
          </a:p>
        </p:txBody>
      </p:sp>
      <p:graphicFrame>
        <p:nvGraphicFramePr>
          <p:cNvPr id="3" name="Table 3"/>
          <p:cNvGraphicFramePr>
            <a:graphicFrameLocks noGrp="1"/>
          </p:cNvGraphicFramePr>
          <p:nvPr/>
        </p:nvGraphicFramePr>
        <p:xfrm>
          <a:off x="1066800" y="3524821"/>
          <a:ext cx="16192500" cy="5705608"/>
        </p:xfrm>
        <a:graphic>
          <a:graphicData uri="http://schemas.openxmlformats.org/drawingml/2006/table">
            <a:tbl>
              <a:tblPr/>
              <a:tblGrid>
                <a:gridCol w="3238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38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38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385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2385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545169"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FFFFF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Product Category</a:t>
                      </a:r>
                      <a:endParaRPr lang="en-US" sz="1100"/>
                    </a:p>
                  </a:txBody>
                  <a:tcPr marL="171450" marR="171450" marT="171450" marB="171450" anchor="b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538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FFFFF"/>
                          </a:solidFill>
                          <a:latin typeface="Aileron Bold"/>
                          <a:ea typeface="Aileron Bold"/>
                          <a:cs typeface="Aileron Bold"/>
                          <a:sym typeface="Aileron Bold"/>
                        </a:rPr>
                        <a:t>PurchasePrice</a:t>
                      </a:r>
                      <a:endParaRPr lang="en-US" sz="1100"/>
                    </a:p>
                  </a:txBody>
                  <a:tcPr marL="171450" marR="171450" marT="171450" marB="171450" anchor="b">
                    <a:lnL w="952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65E8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FFFFF"/>
                          </a:solidFill>
                          <a:latin typeface="Aileron Bold"/>
                          <a:ea typeface="Aileron Bold"/>
                          <a:cs typeface="Aileron Bold"/>
                          <a:sym typeface="Aileron Bold"/>
                        </a:rPr>
                        <a:t>Purchasequantity</a:t>
                      </a:r>
                      <a:endParaRPr lang="en-US" sz="1100"/>
                    </a:p>
                  </a:txBody>
                  <a:tcPr marL="171450" marR="171450" marT="171450" marB="171450" anchor="b">
                    <a:lnL w="952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77B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FFFFF"/>
                          </a:solidFill>
                          <a:latin typeface="Aileron Bold"/>
                          <a:ea typeface="Aileron Bold"/>
                          <a:cs typeface="Aileron Bold"/>
                          <a:sym typeface="Aileron Bold"/>
                        </a:rPr>
                        <a:t>Purchasedate</a:t>
                      </a:r>
                      <a:endParaRPr lang="en-US" sz="1100"/>
                    </a:p>
                  </a:txBody>
                  <a:tcPr marL="171450" marR="171450" marT="171450" marB="171450" anchor="b">
                    <a:lnL w="952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8AA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FFFFF"/>
                          </a:solidFill>
                          <a:latin typeface="Aileron Bold"/>
                          <a:ea typeface="Aileron Bold"/>
                          <a:cs typeface="Aileron Bold"/>
                          <a:sym typeface="Aileron Bold"/>
                        </a:rPr>
                        <a:t>Country</a:t>
                      </a:r>
                      <a:endParaRPr lang="en-US" sz="1100"/>
                    </a:p>
                  </a:txBody>
                  <a:tcPr marL="171450" marR="171450" marT="171450" marB="171450" anchor="b">
                    <a:lnL w="952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B3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40449">
                <a:tc>
                  <a:txBody>
                    <a:bodyPr/>
                    <a:lstStyle/>
                    <a:p>
                      <a:pPr algn="ctr">
                        <a:lnSpc>
                          <a:spcPts val="3640"/>
                        </a:lnSpc>
                        <a:defRPr/>
                      </a:pPr>
                      <a:r>
                        <a:rPr lang="en-US" sz="2600">
                          <a:solidFill>
                            <a:srgbClr val="191919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Eloctronics</a:t>
                      </a:r>
                      <a:endParaRPr lang="en-US" sz="1100"/>
                    </a:p>
                  </a:txBody>
                  <a:tcPr marL="171450" marR="171450" marT="171450" marB="171450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5459"/>
                        </a:lnSpc>
                        <a:defRPr/>
                      </a:pPr>
                      <a:r>
                        <a:rPr lang="en-US" sz="3900">
                          <a:solidFill>
                            <a:srgbClr val="191919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689.99</a:t>
                      </a:r>
                      <a:endParaRPr lang="en-US" sz="1100"/>
                    </a:p>
                  </a:txBody>
                  <a:tcPr marL="171450" marR="171450" marT="171450" marB="171450" anchor="ctr">
                    <a:lnL w="952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060"/>
                        </a:lnSpc>
                        <a:defRPr/>
                      </a:pPr>
                      <a:r>
                        <a:rPr lang="en-US" sz="2900">
                          <a:solidFill>
                            <a:srgbClr val="191919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1</a:t>
                      </a:r>
                      <a:endParaRPr lang="en-US" sz="1100"/>
                    </a:p>
                  </a:txBody>
                  <a:tcPr marL="171450" marR="171450" marT="171450" marB="171450" anchor="ctr">
                    <a:lnL w="952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5459"/>
                        </a:lnSpc>
                        <a:defRPr/>
                      </a:pPr>
                      <a:r>
                        <a:rPr lang="en-US" sz="3900">
                          <a:solidFill>
                            <a:srgbClr val="191919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03-01-2024</a:t>
                      </a:r>
                      <a:endParaRPr lang="en-US" sz="1100"/>
                    </a:p>
                  </a:txBody>
                  <a:tcPr marL="171450" marR="171450" marT="171450" marB="171450" anchor="ctr">
                    <a:lnL w="952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79"/>
                        </a:lnSpc>
                        <a:defRPr/>
                      </a:pPr>
                      <a:r>
                        <a:rPr lang="en-US" sz="2700">
                          <a:solidFill>
                            <a:srgbClr val="191919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Barbados</a:t>
                      </a:r>
                      <a:endParaRPr lang="en-US" sz="1100"/>
                    </a:p>
                  </a:txBody>
                  <a:tcPr marL="171450" marR="171450" marT="171450" marB="171450" anchor="ctr">
                    <a:lnL w="952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40449">
                <a:tc>
                  <a:txBody>
                    <a:bodyPr/>
                    <a:lstStyle/>
                    <a:p>
                      <a:pPr algn="ctr">
                        <a:lnSpc>
                          <a:spcPts val="3780"/>
                        </a:lnSpc>
                        <a:defRPr/>
                      </a:pPr>
                      <a:r>
                        <a:rPr lang="en-US" sz="2700">
                          <a:solidFill>
                            <a:srgbClr val="191919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Home Appilance</a:t>
                      </a:r>
                      <a:endParaRPr lang="en-US" sz="1100"/>
                    </a:p>
                  </a:txBody>
                  <a:tcPr marL="171450" marR="171450" marT="171450" marB="171450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5459"/>
                        </a:lnSpc>
                        <a:defRPr/>
                      </a:pPr>
                      <a:r>
                        <a:rPr lang="en-US" sz="3900">
                          <a:solidFill>
                            <a:srgbClr val="191919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79.27</a:t>
                      </a:r>
                      <a:endParaRPr lang="en-US" sz="1100"/>
                    </a:p>
                  </a:txBody>
                  <a:tcPr marL="171450" marR="171450" marT="171450" marB="171450" anchor="ctr">
                    <a:lnL w="952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191919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5</a:t>
                      </a:r>
                      <a:endParaRPr lang="en-US" sz="1100"/>
                    </a:p>
                  </a:txBody>
                  <a:tcPr marL="171450" marR="171450" marT="171450" marB="171450" anchor="ctr">
                    <a:lnL w="952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5459"/>
                        </a:lnSpc>
                        <a:defRPr/>
                      </a:pPr>
                      <a:r>
                        <a:rPr lang="en-US" sz="3900">
                          <a:solidFill>
                            <a:srgbClr val="191919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26-01-2024</a:t>
                      </a:r>
                      <a:endParaRPr lang="en-US" sz="1100"/>
                    </a:p>
                  </a:txBody>
                  <a:tcPr marL="171450" marR="171450" marT="171450" marB="171450" anchor="ctr">
                    <a:lnL w="952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79"/>
                        </a:lnSpc>
                        <a:defRPr/>
                      </a:pPr>
                      <a:r>
                        <a:rPr lang="en-US" sz="2700">
                          <a:solidFill>
                            <a:srgbClr val="191919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Nambia</a:t>
                      </a:r>
                      <a:endParaRPr lang="en-US" sz="1100"/>
                    </a:p>
                  </a:txBody>
                  <a:tcPr marL="171450" marR="171450" marT="171450" marB="171450" anchor="ctr">
                    <a:lnL w="952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39092">
                <a:tc>
                  <a:txBody>
                    <a:bodyPr/>
                    <a:lstStyle/>
                    <a:p>
                      <a:pPr algn="ctr">
                        <a:lnSpc>
                          <a:spcPts val="3640"/>
                        </a:lnSpc>
                        <a:defRPr/>
                      </a:pPr>
                      <a:r>
                        <a:rPr lang="en-US" sz="2600">
                          <a:solidFill>
                            <a:srgbClr val="191919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Eloctronics</a:t>
                      </a:r>
                      <a:endParaRPr lang="en-US" sz="1100"/>
                    </a:p>
                  </a:txBody>
                  <a:tcPr marL="171450" marR="171450" marT="171450" marB="171450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5459"/>
                        </a:lnSpc>
                        <a:defRPr/>
                      </a:pPr>
                      <a:r>
                        <a:rPr lang="en-US" sz="3900">
                          <a:solidFill>
                            <a:srgbClr val="191919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666.75</a:t>
                      </a:r>
                      <a:endParaRPr lang="en-US" sz="1100"/>
                    </a:p>
                  </a:txBody>
                  <a:tcPr marL="171450" marR="171450" marT="171450" marB="171450" anchor="ctr">
                    <a:lnL w="952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191919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3</a:t>
                      </a:r>
                      <a:endParaRPr lang="en-US" sz="1100"/>
                    </a:p>
                  </a:txBody>
                  <a:tcPr marL="171450" marR="171450" marT="171450" marB="171450" anchor="ctr">
                    <a:lnL w="952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5459"/>
                        </a:lnSpc>
                        <a:defRPr/>
                      </a:pPr>
                      <a:r>
                        <a:rPr lang="en-US" sz="3900">
                          <a:solidFill>
                            <a:srgbClr val="191919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05-06-2023</a:t>
                      </a:r>
                      <a:endParaRPr lang="en-US" sz="1100"/>
                    </a:p>
                  </a:txBody>
                  <a:tcPr marL="171450" marR="171450" marT="171450" marB="171450" anchor="ctr">
                    <a:lnL w="952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79"/>
                        </a:lnSpc>
                        <a:defRPr/>
                      </a:pPr>
                      <a:r>
                        <a:rPr lang="en-US" sz="2700">
                          <a:solidFill>
                            <a:srgbClr val="191919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Tajikstan</a:t>
                      </a:r>
                      <a:endParaRPr lang="en-US" sz="1100"/>
                    </a:p>
                  </a:txBody>
                  <a:tcPr marL="171450" marR="171450" marT="171450" marB="171450" anchor="ctr">
                    <a:lnL w="952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40449">
                <a:tc>
                  <a:txBody>
                    <a:bodyPr/>
                    <a:lstStyle/>
                    <a:p>
                      <a:pPr algn="ctr">
                        <a:lnSpc>
                          <a:spcPts val="3640"/>
                        </a:lnSpc>
                        <a:defRPr/>
                      </a:pPr>
                      <a:r>
                        <a:rPr lang="en-US" sz="2600">
                          <a:solidFill>
                            <a:srgbClr val="191919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Home Appilance</a:t>
                      </a:r>
                      <a:endParaRPr lang="en-US" sz="1100"/>
                    </a:p>
                  </a:txBody>
                  <a:tcPr marL="171450" marR="171450" marT="171450" marB="171450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5459"/>
                        </a:lnSpc>
                        <a:defRPr/>
                      </a:pPr>
                      <a:r>
                        <a:rPr lang="en-US" sz="3900">
                          <a:solidFill>
                            <a:srgbClr val="191919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316.19</a:t>
                      </a:r>
                      <a:endParaRPr lang="en-US" sz="1100"/>
                    </a:p>
                  </a:txBody>
                  <a:tcPr marL="171450" marR="171450" marT="171450" marB="171450" anchor="ctr">
                    <a:lnL w="952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191919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4</a:t>
                      </a:r>
                      <a:endParaRPr lang="en-US" sz="1100"/>
                    </a:p>
                  </a:txBody>
                  <a:tcPr marL="171450" marR="171450" marT="171450" marB="171450" anchor="ctr">
                    <a:lnL w="952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5459"/>
                        </a:lnSpc>
                        <a:defRPr/>
                      </a:pPr>
                      <a:r>
                        <a:rPr lang="en-US" sz="3900">
                          <a:solidFill>
                            <a:srgbClr val="191919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08-12-2023</a:t>
                      </a:r>
                      <a:endParaRPr lang="en-US" sz="1100"/>
                    </a:p>
                  </a:txBody>
                  <a:tcPr marL="171450" marR="171450" marT="171450" marB="171450" anchor="ctr">
                    <a:lnL w="952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191919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Srilanka</a:t>
                      </a:r>
                      <a:endParaRPr lang="en-US" sz="1100"/>
                    </a:p>
                  </a:txBody>
                  <a:tcPr marL="171450" marR="171450" marT="171450" marB="171450" anchor="ctr">
                    <a:lnL w="952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4" name="Group 4"/>
          <p:cNvGrpSpPr/>
          <p:nvPr/>
        </p:nvGrpSpPr>
        <p:grpSpPr>
          <a:xfrm>
            <a:off x="6171166" y="8655125"/>
            <a:ext cx="5983767" cy="1049052"/>
            <a:chOff x="0" y="0"/>
            <a:chExt cx="8870583" cy="155515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870583" cy="1555158"/>
            </a:xfrm>
            <a:custGeom>
              <a:avLst/>
              <a:gdLst/>
              <a:ahLst/>
              <a:cxnLst/>
              <a:rect l="l" t="t" r="r" b="b"/>
              <a:pathLst>
                <a:path w="8870583" h="1555158">
                  <a:moveTo>
                    <a:pt x="38815" y="0"/>
                  </a:moveTo>
                  <a:lnTo>
                    <a:pt x="8831769" y="0"/>
                  </a:lnTo>
                  <a:cubicBezTo>
                    <a:pt x="8842063" y="0"/>
                    <a:pt x="8851936" y="4089"/>
                    <a:pt x="8859215" y="11369"/>
                  </a:cubicBezTo>
                  <a:cubicBezTo>
                    <a:pt x="8866494" y="18648"/>
                    <a:pt x="8870583" y="28520"/>
                    <a:pt x="8870583" y="38815"/>
                  </a:cubicBezTo>
                  <a:lnTo>
                    <a:pt x="8870583" y="1516344"/>
                  </a:lnTo>
                  <a:cubicBezTo>
                    <a:pt x="8870583" y="1526638"/>
                    <a:pt x="8866494" y="1536511"/>
                    <a:pt x="8859215" y="1543790"/>
                  </a:cubicBezTo>
                  <a:cubicBezTo>
                    <a:pt x="8851936" y="1551069"/>
                    <a:pt x="8842063" y="1555158"/>
                    <a:pt x="8831769" y="1555158"/>
                  </a:cubicBezTo>
                  <a:lnTo>
                    <a:pt x="38815" y="1555158"/>
                  </a:lnTo>
                  <a:cubicBezTo>
                    <a:pt x="28520" y="1555158"/>
                    <a:pt x="18648" y="1551069"/>
                    <a:pt x="11369" y="1543790"/>
                  </a:cubicBezTo>
                  <a:cubicBezTo>
                    <a:pt x="4089" y="1536511"/>
                    <a:pt x="0" y="1526638"/>
                    <a:pt x="0" y="1516344"/>
                  </a:cubicBezTo>
                  <a:lnTo>
                    <a:pt x="0" y="38815"/>
                  </a:lnTo>
                  <a:cubicBezTo>
                    <a:pt x="0" y="28520"/>
                    <a:pt x="4089" y="18648"/>
                    <a:pt x="11369" y="11369"/>
                  </a:cubicBezTo>
                  <a:cubicBezTo>
                    <a:pt x="18648" y="4089"/>
                    <a:pt x="28520" y="0"/>
                    <a:pt x="38815" y="0"/>
                  </a:cubicBezTo>
                  <a:close/>
                </a:path>
              </a:pathLst>
            </a:custGeom>
            <a:solidFill>
              <a:srgbClr val="D9D9D9"/>
            </a:solidFill>
            <a:ln cap="rnd">
              <a:noFill/>
              <a:prstDash val="sysDot"/>
              <a:round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8870583" cy="1593258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191919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customer purchase information for an online retail company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983720" y="2827757"/>
            <a:ext cx="1447159" cy="1447159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3538A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5192545" y="2827757"/>
            <a:ext cx="1447159" cy="1447159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65E89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1730344" y="2827757"/>
            <a:ext cx="1447159" cy="1447159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08AAD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4939628" y="2827757"/>
            <a:ext cx="1447159" cy="1447159"/>
            <a:chOff x="0" y="0"/>
            <a:chExt cx="1929545" cy="1929545"/>
          </a:xfrm>
        </p:grpSpPr>
        <p:grpSp>
          <p:nvGrpSpPr>
            <p:cNvPr id="17" name="Group 17"/>
            <p:cNvGrpSpPr/>
            <p:nvPr/>
          </p:nvGrpSpPr>
          <p:grpSpPr>
            <a:xfrm>
              <a:off x="0" y="0"/>
              <a:ext cx="1929545" cy="1929545"/>
              <a:chOff x="0" y="0"/>
              <a:chExt cx="812800" cy="8128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C2B3CF"/>
              </a:solidFill>
            </p:spPr>
          </p:sp>
          <p:sp>
            <p:nvSpPr>
              <p:cNvPr id="19" name="TextBox 19"/>
              <p:cNvSpPr txBox="1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99"/>
                  </a:lnSpc>
                </a:pPr>
                <a:endParaRPr/>
              </a:p>
            </p:txBody>
          </p:sp>
        </p:grpSp>
        <p:sp>
          <p:nvSpPr>
            <p:cNvPr id="20" name="Freeform 20"/>
            <p:cNvSpPr/>
            <p:nvPr/>
          </p:nvSpPr>
          <p:spPr>
            <a:xfrm>
              <a:off x="480399" y="480399"/>
              <a:ext cx="968748" cy="968748"/>
            </a:xfrm>
            <a:custGeom>
              <a:avLst/>
              <a:gdLst/>
              <a:ahLst/>
              <a:cxnLst/>
              <a:rect l="l" t="t" r="r" b="b"/>
              <a:pathLst>
                <a:path w="968748" h="968748">
                  <a:moveTo>
                    <a:pt x="0" y="0"/>
                  </a:moveTo>
                  <a:lnTo>
                    <a:pt x="968748" y="0"/>
                  </a:lnTo>
                  <a:lnTo>
                    <a:pt x="968748" y="968748"/>
                  </a:lnTo>
                  <a:lnTo>
                    <a:pt x="0" y="9687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21" name="Group 21"/>
          <p:cNvGrpSpPr/>
          <p:nvPr/>
        </p:nvGrpSpPr>
        <p:grpSpPr>
          <a:xfrm>
            <a:off x="8401370" y="2827757"/>
            <a:ext cx="1447159" cy="1447159"/>
            <a:chOff x="0" y="0"/>
            <a:chExt cx="1929545" cy="1929545"/>
          </a:xfrm>
        </p:grpSpPr>
        <p:grpSp>
          <p:nvGrpSpPr>
            <p:cNvPr id="22" name="Group 22"/>
            <p:cNvGrpSpPr/>
            <p:nvPr/>
          </p:nvGrpSpPr>
          <p:grpSpPr>
            <a:xfrm>
              <a:off x="0" y="0"/>
              <a:ext cx="1929545" cy="1929545"/>
              <a:chOff x="0" y="0"/>
              <a:chExt cx="812800" cy="8128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9777B6"/>
              </a:solidFill>
            </p:spPr>
          </p:sp>
          <p:sp>
            <p:nvSpPr>
              <p:cNvPr id="24" name="TextBox 24"/>
              <p:cNvSpPr txBox="1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99"/>
                  </a:lnSpc>
                </a:pPr>
                <a:endParaRPr/>
              </a:p>
            </p:txBody>
          </p:sp>
        </p:grpSp>
        <p:sp>
          <p:nvSpPr>
            <p:cNvPr id="25" name="Freeform 25"/>
            <p:cNvSpPr/>
            <p:nvPr/>
          </p:nvSpPr>
          <p:spPr>
            <a:xfrm flipH="1">
              <a:off x="402496" y="400444"/>
              <a:ext cx="1124554" cy="1128658"/>
            </a:xfrm>
            <a:custGeom>
              <a:avLst/>
              <a:gdLst/>
              <a:ahLst/>
              <a:cxnLst/>
              <a:rect l="l" t="t" r="r" b="b"/>
              <a:pathLst>
                <a:path w="1124554" h="1128658">
                  <a:moveTo>
                    <a:pt x="1124553" y="0"/>
                  </a:moveTo>
                  <a:lnTo>
                    <a:pt x="0" y="0"/>
                  </a:lnTo>
                  <a:lnTo>
                    <a:pt x="0" y="1128658"/>
                  </a:lnTo>
                  <a:lnTo>
                    <a:pt x="1124553" y="1128658"/>
                  </a:lnTo>
                  <a:lnTo>
                    <a:pt x="1124553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26" name="Freeform 26"/>
          <p:cNvSpPr/>
          <p:nvPr/>
        </p:nvSpPr>
        <p:spPr>
          <a:xfrm>
            <a:off x="2252821" y="3031663"/>
            <a:ext cx="908957" cy="1039348"/>
          </a:xfrm>
          <a:custGeom>
            <a:avLst/>
            <a:gdLst/>
            <a:ahLst/>
            <a:cxnLst/>
            <a:rect l="l" t="t" r="r" b="b"/>
            <a:pathLst>
              <a:path w="908957" h="1039348">
                <a:moveTo>
                  <a:pt x="0" y="0"/>
                </a:moveTo>
                <a:lnTo>
                  <a:pt x="908957" y="0"/>
                </a:lnTo>
                <a:lnTo>
                  <a:pt x="908957" y="1039348"/>
                </a:lnTo>
                <a:lnTo>
                  <a:pt x="0" y="103934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27"/>
          <p:cNvSpPr/>
          <p:nvPr/>
        </p:nvSpPr>
        <p:spPr>
          <a:xfrm>
            <a:off x="5415861" y="3206609"/>
            <a:ext cx="1000528" cy="689455"/>
          </a:xfrm>
          <a:custGeom>
            <a:avLst/>
            <a:gdLst/>
            <a:ahLst/>
            <a:cxnLst/>
            <a:rect l="l" t="t" r="r" b="b"/>
            <a:pathLst>
              <a:path w="1000528" h="689455">
                <a:moveTo>
                  <a:pt x="0" y="0"/>
                </a:moveTo>
                <a:lnTo>
                  <a:pt x="1000528" y="0"/>
                </a:lnTo>
                <a:lnTo>
                  <a:pt x="1000528" y="689455"/>
                </a:lnTo>
                <a:lnTo>
                  <a:pt x="0" y="68945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8" name="Freeform 28"/>
          <p:cNvSpPr/>
          <p:nvPr/>
        </p:nvSpPr>
        <p:spPr>
          <a:xfrm>
            <a:off x="12116834" y="3051073"/>
            <a:ext cx="674902" cy="1000528"/>
          </a:xfrm>
          <a:custGeom>
            <a:avLst/>
            <a:gdLst/>
            <a:ahLst/>
            <a:cxnLst/>
            <a:rect l="l" t="t" r="r" b="b"/>
            <a:pathLst>
              <a:path w="674902" h="1000528">
                <a:moveTo>
                  <a:pt x="0" y="0"/>
                </a:moveTo>
                <a:lnTo>
                  <a:pt x="674901" y="0"/>
                </a:lnTo>
                <a:lnTo>
                  <a:pt x="674901" y="1000528"/>
                </a:lnTo>
                <a:lnTo>
                  <a:pt x="0" y="100052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724531" y="1026758"/>
            <a:ext cx="4458918" cy="3811942"/>
            <a:chOff x="0" y="0"/>
            <a:chExt cx="5945224" cy="5082590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5048671" cy="5082590"/>
              <a:chOff x="0" y="0"/>
              <a:chExt cx="997268" cy="1003968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997268" cy="1003968"/>
              </a:xfrm>
              <a:custGeom>
                <a:avLst/>
                <a:gdLst/>
                <a:ahLst/>
                <a:cxnLst/>
                <a:rect l="l" t="t" r="r" b="b"/>
                <a:pathLst>
                  <a:path w="997268" h="1003968">
                    <a:moveTo>
                      <a:pt x="0" y="0"/>
                    </a:moveTo>
                    <a:lnTo>
                      <a:pt x="997268" y="0"/>
                    </a:lnTo>
                    <a:lnTo>
                      <a:pt x="997268" y="1003968"/>
                    </a:lnTo>
                    <a:lnTo>
                      <a:pt x="0" y="1003968"/>
                    </a:lnTo>
                    <a:close/>
                  </a:path>
                </a:pathLst>
              </a:custGeom>
              <a:solidFill>
                <a:srgbClr val="465E89"/>
              </a:solidFill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57150"/>
                <a:ext cx="997268" cy="106111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99"/>
                  </a:lnSpc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 rot="5400000">
              <a:off x="4496162" y="2086668"/>
              <a:ext cx="1988871" cy="909253"/>
              <a:chOff x="0" y="0"/>
              <a:chExt cx="812800" cy="371588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812800" cy="371588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371588">
                    <a:moveTo>
                      <a:pt x="406400" y="0"/>
                    </a:moveTo>
                    <a:lnTo>
                      <a:pt x="812800" y="371588"/>
                    </a:lnTo>
                    <a:lnTo>
                      <a:pt x="0" y="371588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465E89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127000" y="115373"/>
                <a:ext cx="558800" cy="22967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99"/>
                  </a:lnSpc>
                </a:pPr>
                <a:endParaRPr/>
              </a:p>
            </p:txBody>
          </p:sp>
        </p:grpSp>
      </p:grpSp>
      <p:grpSp>
        <p:nvGrpSpPr>
          <p:cNvPr id="9" name="Group 9"/>
          <p:cNvGrpSpPr/>
          <p:nvPr/>
        </p:nvGrpSpPr>
        <p:grpSpPr>
          <a:xfrm rot="-10800000">
            <a:off x="12553646" y="5530230"/>
            <a:ext cx="4458918" cy="3811942"/>
            <a:chOff x="0" y="0"/>
            <a:chExt cx="5945224" cy="5082590"/>
          </a:xfrm>
        </p:grpSpPr>
        <p:grpSp>
          <p:nvGrpSpPr>
            <p:cNvPr id="10" name="Group 10"/>
            <p:cNvGrpSpPr/>
            <p:nvPr/>
          </p:nvGrpSpPr>
          <p:grpSpPr>
            <a:xfrm>
              <a:off x="0" y="0"/>
              <a:ext cx="5048671" cy="5082590"/>
              <a:chOff x="0" y="0"/>
              <a:chExt cx="997268" cy="1003968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997268" cy="1003968"/>
              </a:xfrm>
              <a:custGeom>
                <a:avLst/>
                <a:gdLst/>
                <a:ahLst/>
                <a:cxnLst/>
                <a:rect l="l" t="t" r="r" b="b"/>
                <a:pathLst>
                  <a:path w="997268" h="1003968">
                    <a:moveTo>
                      <a:pt x="0" y="0"/>
                    </a:moveTo>
                    <a:lnTo>
                      <a:pt x="997268" y="0"/>
                    </a:lnTo>
                    <a:lnTo>
                      <a:pt x="997268" y="1003968"/>
                    </a:lnTo>
                    <a:lnTo>
                      <a:pt x="0" y="1003968"/>
                    </a:lnTo>
                    <a:close/>
                  </a:path>
                </a:pathLst>
              </a:custGeom>
              <a:solidFill>
                <a:srgbClr val="A08AAD"/>
              </a:solidFill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0" y="-57150"/>
                <a:ext cx="997268" cy="106111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99"/>
                  </a:lnSpc>
                </a:pPr>
                <a:endParaRPr/>
              </a:p>
            </p:txBody>
          </p:sp>
        </p:grpSp>
        <p:grpSp>
          <p:nvGrpSpPr>
            <p:cNvPr id="13" name="Group 13"/>
            <p:cNvGrpSpPr/>
            <p:nvPr/>
          </p:nvGrpSpPr>
          <p:grpSpPr>
            <a:xfrm rot="5400000">
              <a:off x="4496162" y="2086668"/>
              <a:ext cx="1988871" cy="909253"/>
              <a:chOff x="0" y="0"/>
              <a:chExt cx="812800" cy="371588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812800" cy="371588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371588">
                    <a:moveTo>
                      <a:pt x="406400" y="0"/>
                    </a:moveTo>
                    <a:lnTo>
                      <a:pt x="812800" y="371588"/>
                    </a:lnTo>
                    <a:lnTo>
                      <a:pt x="0" y="371588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A08AAD"/>
              </a:solidFill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127000" y="115373"/>
                <a:ext cx="558800" cy="22967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99"/>
                  </a:lnSpc>
                </a:pPr>
                <a:endParaRPr/>
              </a:p>
            </p:txBody>
          </p:sp>
        </p:grpSp>
      </p:grpSp>
      <p:grpSp>
        <p:nvGrpSpPr>
          <p:cNvPr id="16" name="Group 16"/>
          <p:cNvGrpSpPr/>
          <p:nvPr/>
        </p:nvGrpSpPr>
        <p:grpSpPr>
          <a:xfrm rot="5400000">
            <a:off x="12877134" y="1350246"/>
            <a:ext cx="4458918" cy="3811942"/>
            <a:chOff x="0" y="0"/>
            <a:chExt cx="5945224" cy="5082590"/>
          </a:xfrm>
        </p:grpSpPr>
        <p:grpSp>
          <p:nvGrpSpPr>
            <p:cNvPr id="17" name="Group 17"/>
            <p:cNvGrpSpPr/>
            <p:nvPr/>
          </p:nvGrpSpPr>
          <p:grpSpPr>
            <a:xfrm>
              <a:off x="0" y="0"/>
              <a:ext cx="5048671" cy="5082590"/>
              <a:chOff x="0" y="0"/>
              <a:chExt cx="997268" cy="1003968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997268" cy="1003968"/>
              </a:xfrm>
              <a:custGeom>
                <a:avLst/>
                <a:gdLst/>
                <a:ahLst/>
                <a:cxnLst/>
                <a:rect l="l" t="t" r="r" b="b"/>
                <a:pathLst>
                  <a:path w="997268" h="1003968">
                    <a:moveTo>
                      <a:pt x="0" y="0"/>
                    </a:moveTo>
                    <a:lnTo>
                      <a:pt x="997268" y="0"/>
                    </a:lnTo>
                    <a:lnTo>
                      <a:pt x="997268" y="1003968"/>
                    </a:lnTo>
                    <a:lnTo>
                      <a:pt x="0" y="1003968"/>
                    </a:lnTo>
                    <a:close/>
                  </a:path>
                </a:pathLst>
              </a:custGeom>
              <a:solidFill>
                <a:srgbClr val="9777B6"/>
              </a:solidFill>
            </p:spPr>
          </p:sp>
          <p:sp>
            <p:nvSpPr>
              <p:cNvPr id="19" name="TextBox 19"/>
              <p:cNvSpPr txBox="1"/>
              <p:nvPr/>
            </p:nvSpPr>
            <p:spPr>
              <a:xfrm>
                <a:off x="0" y="-57150"/>
                <a:ext cx="997268" cy="106111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99"/>
                  </a:lnSpc>
                </a:pPr>
                <a:endParaRPr/>
              </a:p>
            </p:txBody>
          </p:sp>
        </p:grpSp>
        <p:grpSp>
          <p:nvGrpSpPr>
            <p:cNvPr id="20" name="Group 20"/>
            <p:cNvGrpSpPr/>
            <p:nvPr/>
          </p:nvGrpSpPr>
          <p:grpSpPr>
            <a:xfrm rot="5400000">
              <a:off x="4496162" y="2086668"/>
              <a:ext cx="1988871" cy="909253"/>
              <a:chOff x="0" y="0"/>
              <a:chExt cx="812800" cy="371588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812800" cy="371588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371588">
                    <a:moveTo>
                      <a:pt x="406400" y="0"/>
                    </a:moveTo>
                    <a:lnTo>
                      <a:pt x="812800" y="371588"/>
                    </a:lnTo>
                    <a:lnTo>
                      <a:pt x="0" y="371588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9777B6"/>
              </a:solidFill>
            </p:spPr>
          </p:sp>
          <p:sp>
            <p:nvSpPr>
              <p:cNvPr id="22" name="TextBox 22"/>
              <p:cNvSpPr txBox="1"/>
              <p:nvPr/>
            </p:nvSpPr>
            <p:spPr>
              <a:xfrm>
                <a:off x="127000" y="115373"/>
                <a:ext cx="558800" cy="22967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99"/>
                  </a:lnSpc>
                </a:pPr>
                <a:endParaRPr/>
              </a:p>
            </p:txBody>
          </p:sp>
        </p:grpSp>
      </p:grpSp>
      <p:grpSp>
        <p:nvGrpSpPr>
          <p:cNvPr id="23" name="Group 23"/>
          <p:cNvGrpSpPr/>
          <p:nvPr/>
        </p:nvGrpSpPr>
        <p:grpSpPr>
          <a:xfrm>
            <a:off x="4223000" y="5485676"/>
            <a:ext cx="3786503" cy="3856497"/>
            <a:chOff x="0" y="0"/>
            <a:chExt cx="997268" cy="1015703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997268" cy="1015703"/>
            </a:xfrm>
            <a:custGeom>
              <a:avLst/>
              <a:gdLst/>
              <a:ahLst/>
              <a:cxnLst/>
              <a:rect l="l" t="t" r="r" b="b"/>
              <a:pathLst>
                <a:path w="997268" h="1015703">
                  <a:moveTo>
                    <a:pt x="0" y="0"/>
                  </a:moveTo>
                  <a:lnTo>
                    <a:pt x="997268" y="0"/>
                  </a:lnTo>
                  <a:lnTo>
                    <a:pt x="997268" y="1015703"/>
                  </a:lnTo>
                  <a:lnTo>
                    <a:pt x="0" y="101570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0" y="-57150"/>
              <a:ext cx="997268" cy="10728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9"/>
                </a:lnSpc>
              </a:pPr>
              <a:endParaRPr/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13258719" y="1222724"/>
            <a:ext cx="3695748" cy="3420010"/>
            <a:chOff x="0" y="0"/>
            <a:chExt cx="4927664" cy="4560014"/>
          </a:xfrm>
        </p:grpSpPr>
        <p:sp>
          <p:nvSpPr>
            <p:cNvPr id="30" name="TextBox 30"/>
            <p:cNvSpPr txBox="1"/>
            <p:nvPr/>
          </p:nvSpPr>
          <p:spPr>
            <a:xfrm>
              <a:off x="0" y="0"/>
              <a:ext cx="4927664" cy="7648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70"/>
                </a:lnSpc>
              </a:pPr>
              <a:r>
                <a:rPr lang="en-US" sz="1892" spc="189">
                  <a:solidFill>
                    <a:srgbClr val="FFFFFF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TOTAL SALES PER PRODUCT</a:t>
              </a:r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0" y="883325"/>
              <a:ext cx="4927664" cy="36766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459"/>
                </a:lnSpc>
              </a:pPr>
              <a:r>
                <a:rPr lang="en-US" sz="1757" spc="35">
                  <a:solidFill>
                    <a:srgbClr val="FFFFFF"/>
                  </a:solidFill>
                  <a:latin typeface="Aileron"/>
                  <a:ea typeface="Aileron"/>
                  <a:cs typeface="Aileron"/>
                  <a:sym typeface="Aileron"/>
                </a:rPr>
                <a:t>select p.productid, p.productname, sum(pur.purchasequantity * pur.purchaseprice) as total_sales</a:t>
              </a:r>
            </a:p>
            <a:p>
              <a:pPr algn="ctr">
                <a:lnSpc>
                  <a:spcPts val="2459"/>
                </a:lnSpc>
              </a:pPr>
              <a:r>
                <a:rPr lang="en-US" sz="1757" spc="35">
                  <a:solidFill>
                    <a:srgbClr val="FFFFFF"/>
                  </a:solidFill>
                  <a:latin typeface="Aileron"/>
                  <a:ea typeface="Aileron"/>
                  <a:cs typeface="Aileron"/>
                  <a:sym typeface="Aileron"/>
                </a:rPr>
                <a:t>from products p</a:t>
              </a:r>
            </a:p>
            <a:p>
              <a:pPr algn="ctr">
                <a:lnSpc>
                  <a:spcPts val="2459"/>
                </a:lnSpc>
              </a:pPr>
              <a:r>
                <a:rPr lang="en-US" sz="1757" spc="35">
                  <a:solidFill>
                    <a:srgbClr val="FFFFFF"/>
                  </a:solidFill>
                  <a:latin typeface="Aileron"/>
                  <a:ea typeface="Aileron"/>
                  <a:cs typeface="Aileron"/>
                  <a:sym typeface="Aileron"/>
                </a:rPr>
                <a:t>join purchases pur on p.productid = pur.productid</a:t>
              </a:r>
            </a:p>
            <a:p>
              <a:pPr algn="ctr">
                <a:lnSpc>
                  <a:spcPts val="2459"/>
                </a:lnSpc>
              </a:pPr>
              <a:r>
                <a:rPr lang="en-US" sz="1757" spc="35">
                  <a:solidFill>
                    <a:srgbClr val="FFFFFF"/>
                  </a:solidFill>
                  <a:latin typeface="Aileron"/>
                  <a:ea typeface="Aileron"/>
                  <a:cs typeface="Aileron"/>
                  <a:sym typeface="Aileron"/>
                </a:rPr>
                <a:t>group by p.productid, p.productname</a:t>
              </a:r>
            </a:p>
            <a:p>
              <a:pPr algn="ctr">
                <a:lnSpc>
                  <a:spcPts val="2459"/>
                </a:lnSpc>
              </a:pPr>
              <a:r>
                <a:rPr lang="en-US" sz="1757" spc="35">
                  <a:solidFill>
                    <a:srgbClr val="FFFFFF"/>
                  </a:solidFill>
                  <a:latin typeface="Aileron"/>
                  <a:ea typeface="Aileron"/>
                  <a:cs typeface="Aileron"/>
                  <a:sym typeface="Aileron"/>
                </a:rPr>
                <a:t>order by total_sales desc;</a:t>
              </a:r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12991796" y="5631833"/>
            <a:ext cx="4020768" cy="3656661"/>
            <a:chOff x="0" y="0"/>
            <a:chExt cx="5361024" cy="4875549"/>
          </a:xfrm>
        </p:grpSpPr>
        <p:sp>
          <p:nvSpPr>
            <p:cNvPr id="33" name="TextBox 33"/>
            <p:cNvSpPr txBox="1"/>
            <p:nvPr/>
          </p:nvSpPr>
          <p:spPr>
            <a:xfrm>
              <a:off x="0" y="0"/>
              <a:ext cx="5361024" cy="4463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49"/>
                </a:lnSpc>
              </a:pPr>
              <a:r>
                <a:rPr lang="en-US" sz="2208" spc="220">
                  <a:solidFill>
                    <a:srgbClr val="FFFFFF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TOP 5 PRODUCTS</a:t>
              </a:r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0" y="570320"/>
              <a:ext cx="5361024" cy="43052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70"/>
                </a:lnSpc>
              </a:pPr>
              <a:r>
                <a:rPr lang="en-US" sz="2050" spc="41">
                  <a:solidFill>
                    <a:srgbClr val="FFFFFF"/>
                  </a:solidFill>
                  <a:latin typeface="Aileron"/>
                  <a:ea typeface="Aileron"/>
                  <a:cs typeface="Aileron"/>
                  <a:sym typeface="Aileron"/>
                </a:rPr>
                <a:t>select p.productname, sum(ps.purchasequantity) as total_sales</a:t>
              </a:r>
            </a:p>
            <a:p>
              <a:pPr algn="ctr">
                <a:lnSpc>
                  <a:spcPts val="2870"/>
                </a:lnSpc>
              </a:pPr>
              <a:r>
                <a:rPr lang="en-US" sz="2050" spc="41">
                  <a:solidFill>
                    <a:srgbClr val="FFFFFF"/>
                  </a:solidFill>
                  <a:latin typeface="Aileron"/>
                  <a:ea typeface="Aileron"/>
                  <a:cs typeface="Aileron"/>
                  <a:sym typeface="Aileron"/>
                </a:rPr>
                <a:t>from products p</a:t>
              </a:r>
            </a:p>
            <a:p>
              <a:pPr algn="ctr">
                <a:lnSpc>
                  <a:spcPts val="2870"/>
                </a:lnSpc>
              </a:pPr>
              <a:r>
                <a:rPr lang="en-US" sz="2050" spc="41">
                  <a:solidFill>
                    <a:srgbClr val="FFFFFF"/>
                  </a:solidFill>
                  <a:latin typeface="Aileron"/>
                  <a:ea typeface="Aileron"/>
                  <a:cs typeface="Aileron"/>
                  <a:sym typeface="Aileron"/>
                </a:rPr>
                <a:t>join purchases ps on p.productid = ps.productid</a:t>
              </a:r>
            </a:p>
            <a:p>
              <a:pPr algn="ctr">
                <a:lnSpc>
                  <a:spcPts val="2870"/>
                </a:lnSpc>
              </a:pPr>
              <a:r>
                <a:rPr lang="en-US" sz="2050" spc="41">
                  <a:solidFill>
                    <a:srgbClr val="FFFFFF"/>
                  </a:solidFill>
                  <a:latin typeface="Aileron"/>
                  <a:ea typeface="Aileron"/>
                  <a:cs typeface="Aileron"/>
                  <a:sym typeface="Aileron"/>
                </a:rPr>
                <a:t>group by p.productname</a:t>
              </a:r>
            </a:p>
            <a:p>
              <a:pPr algn="ctr">
                <a:lnSpc>
                  <a:spcPts val="2870"/>
                </a:lnSpc>
              </a:pPr>
              <a:r>
                <a:rPr lang="en-US" sz="2050" spc="41">
                  <a:solidFill>
                    <a:srgbClr val="FFFFFF"/>
                  </a:solidFill>
                  <a:latin typeface="Aileron"/>
                  <a:ea typeface="Aileron"/>
                  <a:cs typeface="Aileron"/>
                  <a:sym typeface="Aileron"/>
                </a:rPr>
                <a:t>order by total_sales desc</a:t>
              </a:r>
            </a:p>
            <a:p>
              <a:pPr algn="ctr">
                <a:lnSpc>
                  <a:spcPts val="2870"/>
                </a:lnSpc>
              </a:pPr>
              <a:r>
                <a:rPr lang="en-US" sz="2050" spc="41">
                  <a:solidFill>
                    <a:srgbClr val="FFFFFF"/>
                  </a:solidFill>
                  <a:latin typeface="Aileron"/>
                  <a:ea typeface="Aileron"/>
                  <a:cs typeface="Aileron"/>
                  <a:sym typeface="Aileron"/>
                </a:rPr>
                <a:t>limit 5;</a:t>
              </a:r>
            </a:p>
          </p:txBody>
        </p:sp>
      </p:grpSp>
      <p:grpSp>
        <p:nvGrpSpPr>
          <p:cNvPr id="35" name="Group 35"/>
          <p:cNvGrpSpPr/>
          <p:nvPr/>
        </p:nvGrpSpPr>
        <p:grpSpPr>
          <a:xfrm rot="-10800000">
            <a:off x="8094728" y="5530230"/>
            <a:ext cx="4458918" cy="3811942"/>
            <a:chOff x="0" y="0"/>
            <a:chExt cx="5945224" cy="5082590"/>
          </a:xfrm>
        </p:grpSpPr>
        <p:grpSp>
          <p:nvGrpSpPr>
            <p:cNvPr id="36" name="Group 36"/>
            <p:cNvGrpSpPr/>
            <p:nvPr/>
          </p:nvGrpSpPr>
          <p:grpSpPr>
            <a:xfrm>
              <a:off x="0" y="0"/>
              <a:ext cx="5048671" cy="5082590"/>
              <a:chOff x="0" y="0"/>
              <a:chExt cx="997268" cy="1003968"/>
            </a:xfrm>
          </p:grpSpPr>
          <p:sp>
            <p:nvSpPr>
              <p:cNvPr id="37" name="Freeform 37"/>
              <p:cNvSpPr/>
              <p:nvPr/>
            </p:nvSpPr>
            <p:spPr>
              <a:xfrm>
                <a:off x="0" y="0"/>
                <a:ext cx="997268" cy="1003968"/>
              </a:xfrm>
              <a:custGeom>
                <a:avLst/>
                <a:gdLst/>
                <a:ahLst/>
                <a:cxnLst/>
                <a:rect l="l" t="t" r="r" b="b"/>
                <a:pathLst>
                  <a:path w="997268" h="1003968">
                    <a:moveTo>
                      <a:pt x="0" y="0"/>
                    </a:moveTo>
                    <a:lnTo>
                      <a:pt x="997268" y="0"/>
                    </a:lnTo>
                    <a:lnTo>
                      <a:pt x="997268" y="1003968"/>
                    </a:lnTo>
                    <a:lnTo>
                      <a:pt x="0" y="1003968"/>
                    </a:lnTo>
                    <a:close/>
                  </a:path>
                </a:pathLst>
              </a:custGeom>
              <a:solidFill>
                <a:srgbClr val="C2B3CF"/>
              </a:solidFill>
            </p:spPr>
          </p:sp>
          <p:sp>
            <p:nvSpPr>
              <p:cNvPr id="38" name="TextBox 38"/>
              <p:cNvSpPr txBox="1"/>
              <p:nvPr/>
            </p:nvSpPr>
            <p:spPr>
              <a:xfrm>
                <a:off x="0" y="-57150"/>
                <a:ext cx="997268" cy="106111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99"/>
                  </a:lnSpc>
                </a:pPr>
                <a:endParaRPr/>
              </a:p>
            </p:txBody>
          </p:sp>
        </p:grpSp>
        <p:grpSp>
          <p:nvGrpSpPr>
            <p:cNvPr id="39" name="Group 39"/>
            <p:cNvGrpSpPr/>
            <p:nvPr/>
          </p:nvGrpSpPr>
          <p:grpSpPr>
            <a:xfrm rot="5400000">
              <a:off x="4496162" y="2086668"/>
              <a:ext cx="1988871" cy="909253"/>
              <a:chOff x="0" y="0"/>
              <a:chExt cx="812800" cy="371588"/>
            </a:xfrm>
          </p:grpSpPr>
          <p:sp>
            <p:nvSpPr>
              <p:cNvPr id="40" name="Freeform 40"/>
              <p:cNvSpPr/>
              <p:nvPr/>
            </p:nvSpPr>
            <p:spPr>
              <a:xfrm>
                <a:off x="0" y="0"/>
                <a:ext cx="812800" cy="371588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371588">
                    <a:moveTo>
                      <a:pt x="406400" y="0"/>
                    </a:moveTo>
                    <a:lnTo>
                      <a:pt x="812800" y="371588"/>
                    </a:lnTo>
                    <a:lnTo>
                      <a:pt x="0" y="371588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C2B3CF"/>
              </a:solidFill>
            </p:spPr>
          </p:sp>
          <p:sp>
            <p:nvSpPr>
              <p:cNvPr id="41" name="TextBox 41"/>
              <p:cNvSpPr txBox="1"/>
              <p:nvPr/>
            </p:nvSpPr>
            <p:spPr>
              <a:xfrm>
                <a:off x="127000" y="115373"/>
                <a:ext cx="558800" cy="22967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99"/>
                  </a:lnSpc>
                </a:pPr>
                <a:endParaRPr/>
              </a:p>
            </p:txBody>
          </p:sp>
        </p:grpSp>
      </p:grpSp>
      <p:grpSp>
        <p:nvGrpSpPr>
          <p:cNvPr id="42" name="Group 42"/>
          <p:cNvGrpSpPr/>
          <p:nvPr/>
        </p:nvGrpSpPr>
        <p:grpSpPr>
          <a:xfrm>
            <a:off x="8725009" y="5783628"/>
            <a:ext cx="3828637" cy="3260593"/>
            <a:chOff x="0" y="0"/>
            <a:chExt cx="5104850" cy="4347457"/>
          </a:xfrm>
        </p:grpSpPr>
        <p:sp>
          <p:nvSpPr>
            <p:cNvPr id="43" name="TextBox 43"/>
            <p:cNvSpPr txBox="1"/>
            <p:nvPr/>
          </p:nvSpPr>
          <p:spPr>
            <a:xfrm>
              <a:off x="0" y="0"/>
              <a:ext cx="5104850" cy="8015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79"/>
                </a:lnSpc>
              </a:pPr>
              <a:r>
                <a:rPr lang="en-US" sz="1983" spc="198">
                  <a:solidFill>
                    <a:srgbClr val="FFFFFF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AVERAGE PURCHASE PRICE PER PRODUCT</a:t>
              </a:r>
            </a:p>
          </p:txBody>
        </p:sp>
        <p:sp>
          <p:nvSpPr>
            <p:cNvPr id="44" name="TextBox 44"/>
            <p:cNvSpPr txBox="1"/>
            <p:nvPr/>
          </p:nvSpPr>
          <p:spPr>
            <a:xfrm>
              <a:off x="0" y="917635"/>
              <a:ext cx="5104850" cy="34298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78"/>
                </a:lnSpc>
              </a:pPr>
              <a:r>
                <a:rPr lang="en-US" sz="1841" spc="36">
                  <a:solidFill>
                    <a:srgbClr val="FFFFFF"/>
                  </a:solidFill>
                  <a:latin typeface="Aileron"/>
                  <a:ea typeface="Aileron"/>
                  <a:cs typeface="Aileron"/>
                  <a:sym typeface="Aileron"/>
                </a:rPr>
                <a:t>select p.productname, avg(pur.purchaseprice) as avg_purchase_price</a:t>
              </a:r>
            </a:p>
            <a:p>
              <a:pPr algn="ctr">
                <a:lnSpc>
                  <a:spcPts val="2578"/>
                </a:lnSpc>
              </a:pPr>
              <a:r>
                <a:rPr lang="en-US" sz="1841" spc="36">
                  <a:solidFill>
                    <a:srgbClr val="FFFFFF"/>
                  </a:solidFill>
                  <a:latin typeface="Aileron"/>
                  <a:ea typeface="Aileron"/>
                  <a:cs typeface="Aileron"/>
                  <a:sym typeface="Aileron"/>
                </a:rPr>
                <a:t>from products p</a:t>
              </a:r>
            </a:p>
            <a:p>
              <a:pPr algn="ctr">
                <a:lnSpc>
                  <a:spcPts val="2578"/>
                </a:lnSpc>
              </a:pPr>
              <a:r>
                <a:rPr lang="en-US" sz="1841" spc="36">
                  <a:solidFill>
                    <a:srgbClr val="FFFFFF"/>
                  </a:solidFill>
                  <a:latin typeface="Aileron"/>
                  <a:ea typeface="Aileron"/>
                  <a:cs typeface="Aileron"/>
                  <a:sym typeface="Aileron"/>
                </a:rPr>
                <a:t>join purchases pur on p.productid = pur.productid</a:t>
              </a:r>
            </a:p>
            <a:p>
              <a:pPr algn="ctr">
                <a:lnSpc>
                  <a:spcPts val="2578"/>
                </a:lnSpc>
              </a:pPr>
              <a:r>
                <a:rPr lang="en-US" sz="1841" spc="36">
                  <a:solidFill>
                    <a:srgbClr val="FFFFFF"/>
                  </a:solidFill>
                  <a:latin typeface="Aileron"/>
                  <a:ea typeface="Aileron"/>
                  <a:cs typeface="Aileron"/>
                  <a:sym typeface="Aileron"/>
                </a:rPr>
                <a:t>group by p.productname</a:t>
              </a:r>
            </a:p>
            <a:p>
              <a:pPr algn="ctr">
                <a:lnSpc>
                  <a:spcPts val="2578"/>
                </a:lnSpc>
              </a:pPr>
              <a:r>
                <a:rPr lang="en-US" sz="1841" spc="36">
                  <a:solidFill>
                    <a:srgbClr val="FFFFFF"/>
                  </a:solidFill>
                  <a:latin typeface="Aileron"/>
                  <a:ea typeface="Aileron"/>
                  <a:cs typeface="Aileron"/>
                  <a:sym typeface="Aileron"/>
                </a:rPr>
                <a:t>order by avg_purchase_price desc;</a:t>
              </a:r>
            </a:p>
          </p:txBody>
        </p:sp>
      </p:grpSp>
      <p:grpSp>
        <p:nvGrpSpPr>
          <p:cNvPr id="45" name="Group 45"/>
          <p:cNvGrpSpPr/>
          <p:nvPr/>
        </p:nvGrpSpPr>
        <p:grpSpPr>
          <a:xfrm>
            <a:off x="4572239" y="5783628"/>
            <a:ext cx="3088025" cy="3076999"/>
            <a:chOff x="0" y="0"/>
            <a:chExt cx="4117366" cy="4102665"/>
          </a:xfrm>
        </p:grpSpPr>
        <p:sp>
          <p:nvSpPr>
            <p:cNvPr id="46" name="TextBox 46"/>
            <p:cNvSpPr txBox="1"/>
            <p:nvPr/>
          </p:nvSpPr>
          <p:spPr>
            <a:xfrm>
              <a:off x="0" y="1578407"/>
              <a:ext cx="4117366" cy="5658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799" spc="279">
                  <a:solidFill>
                    <a:srgbClr val="191919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5</a:t>
              </a:r>
            </a:p>
          </p:txBody>
        </p:sp>
        <p:sp>
          <p:nvSpPr>
            <p:cNvPr id="47" name="TextBox 47"/>
            <p:cNvSpPr txBox="1"/>
            <p:nvPr/>
          </p:nvSpPr>
          <p:spPr>
            <a:xfrm>
              <a:off x="0" y="2304769"/>
              <a:ext cx="4117366" cy="17978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40"/>
                </a:lnSpc>
              </a:pPr>
              <a:r>
                <a:rPr lang="en-US" sz="2600" spc="52">
                  <a:solidFill>
                    <a:srgbClr val="191919"/>
                  </a:solidFill>
                  <a:latin typeface="Aileron"/>
                  <a:ea typeface="Aileron"/>
                  <a:cs typeface="Aileron"/>
                  <a:sym typeface="Aileron"/>
                </a:rPr>
                <a:t>SQL Advance Analysis After Normalisation</a:t>
              </a:r>
            </a:p>
          </p:txBody>
        </p:sp>
        <p:sp>
          <p:nvSpPr>
            <p:cNvPr id="48" name="Freeform 48"/>
            <p:cNvSpPr/>
            <p:nvPr/>
          </p:nvSpPr>
          <p:spPr>
            <a:xfrm>
              <a:off x="1574309" y="0"/>
              <a:ext cx="968748" cy="968748"/>
            </a:xfrm>
            <a:custGeom>
              <a:avLst/>
              <a:gdLst/>
              <a:ahLst/>
              <a:cxnLst/>
              <a:rect l="l" t="t" r="r" b="b"/>
              <a:pathLst>
                <a:path w="968748" h="968748">
                  <a:moveTo>
                    <a:pt x="0" y="0"/>
                  </a:moveTo>
                  <a:lnTo>
                    <a:pt x="968748" y="0"/>
                  </a:lnTo>
                  <a:lnTo>
                    <a:pt x="968748" y="968748"/>
                  </a:lnTo>
                  <a:lnTo>
                    <a:pt x="0" y="9687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7532F8CD-5A66-3B4B-9212-F79EF46DE961}"/>
              </a:ext>
            </a:extLst>
          </p:cNvPr>
          <p:cNvGrpSpPr/>
          <p:nvPr/>
        </p:nvGrpSpPr>
        <p:grpSpPr>
          <a:xfrm>
            <a:off x="0" y="1026758"/>
            <a:ext cx="8009503" cy="3811942"/>
            <a:chOff x="0" y="1026758"/>
            <a:chExt cx="8009503" cy="3811942"/>
          </a:xfrm>
        </p:grpSpPr>
        <p:grpSp>
          <p:nvGrpSpPr>
            <p:cNvPr id="26" name="Group 26"/>
            <p:cNvGrpSpPr/>
            <p:nvPr/>
          </p:nvGrpSpPr>
          <p:grpSpPr>
            <a:xfrm>
              <a:off x="0" y="1026758"/>
              <a:ext cx="8009503" cy="3811942"/>
              <a:chOff x="0" y="0"/>
              <a:chExt cx="2109499" cy="1003968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2109499" cy="1003968"/>
              </a:xfrm>
              <a:custGeom>
                <a:avLst/>
                <a:gdLst/>
                <a:ahLst/>
                <a:cxnLst/>
                <a:rect l="l" t="t" r="r" b="b"/>
                <a:pathLst>
                  <a:path w="2109499" h="1003968">
                    <a:moveTo>
                      <a:pt x="0" y="0"/>
                    </a:moveTo>
                    <a:lnTo>
                      <a:pt x="2109499" y="0"/>
                    </a:lnTo>
                    <a:lnTo>
                      <a:pt x="2109499" y="1003968"/>
                    </a:lnTo>
                    <a:lnTo>
                      <a:pt x="0" y="1003968"/>
                    </a:lnTo>
                    <a:close/>
                  </a:path>
                </a:pathLst>
              </a:custGeom>
              <a:solidFill>
                <a:srgbClr val="13538A"/>
              </a:solidFill>
            </p:spPr>
          </p:sp>
          <p:sp>
            <p:nvSpPr>
              <p:cNvPr id="28" name="TextBox 28"/>
              <p:cNvSpPr txBox="1"/>
              <p:nvPr/>
            </p:nvSpPr>
            <p:spPr>
              <a:xfrm>
                <a:off x="0" y="-57150"/>
                <a:ext cx="2109499" cy="106111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99"/>
                  </a:lnSpc>
                </a:pPr>
                <a:endParaRPr/>
              </a:p>
            </p:txBody>
          </p:sp>
        </p:grpSp>
        <p:grpSp>
          <p:nvGrpSpPr>
            <p:cNvPr id="49" name="Group 49"/>
            <p:cNvGrpSpPr/>
            <p:nvPr/>
          </p:nvGrpSpPr>
          <p:grpSpPr>
            <a:xfrm>
              <a:off x="111766" y="1894398"/>
              <a:ext cx="7660264" cy="1201777"/>
              <a:chOff x="0" y="0"/>
              <a:chExt cx="10213686" cy="1602369"/>
            </a:xfrm>
          </p:grpSpPr>
          <p:sp>
            <p:nvSpPr>
              <p:cNvPr id="50" name="TextBox 50"/>
              <p:cNvSpPr txBox="1"/>
              <p:nvPr/>
            </p:nvSpPr>
            <p:spPr>
              <a:xfrm>
                <a:off x="0" y="-47667"/>
                <a:ext cx="10213686" cy="1000300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6099"/>
                  </a:lnSpc>
                </a:pPr>
                <a:r>
                  <a:rPr lang="en-US" sz="4691" spc="140">
                    <a:solidFill>
                      <a:srgbClr val="FFFFFF"/>
                    </a:solidFill>
                    <a:latin typeface="Aileron Heavy"/>
                    <a:ea typeface="Aileron Heavy"/>
                    <a:cs typeface="Aileron Heavy"/>
                    <a:sym typeface="Aileron Heavy"/>
                  </a:rPr>
                  <a:t>ADVANCE ANALYSIS</a:t>
                </a:r>
              </a:p>
            </p:txBody>
          </p:sp>
          <p:sp>
            <p:nvSpPr>
              <p:cNvPr id="51" name="TextBox 51"/>
              <p:cNvSpPr txBox="1"/>
              <p:nvPr/>
            </p:nvSpPr>
            <p:spPr>
              <a:xfrm>
                <a:off x="0" y="1127301"/>
                <a:ext cx="10213686" cy="475068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3049"/>
                  </a:lnSpc>
                </a:pPr>
                <a:r>
                  <a:rPr lang="en-US" sz="2178" spc="43">
                    <a:solidFill>
                      <a:srgbClr val="FFFFFF"/>
                    </a:solidFill>
                    <a:latin typeface="Aileron"/>
                    <a:ea typeface="Aileron"/>
                    <a:cs typeface="Aileron"/>
                    <a:sym typeface="Aileron"/>
                  </a:rPr>
                  <a:t>SQL</a:t>
                </a:r>
              </a:p>
            </p:txBody>
          </p:sp>
        </p:grpSp>
      </p:grpSp>
      <p:grpSp>
        <p:nvGrpSpPr>
          <p:cNvPr id="52" name="Group 52"/>
          <p:cNvGrpSpPr/>
          <p:nvPr/>
        </p:nvGrpSpPr>
        <p:grpSpPr>
          <a:xfrm>
            <a:off x="8906363" y="1250169"/>
            <a:ext cx="3397399" cy="3462879"/>
            <a:chOff x="0" y="0"/>
            <a:chExt cx="4529865" cy="4617172"/>
          </a:xfrm>
        </p:grpSpPr>
        <p:sp>
          <p:nvSpPr>
            <p:cNvPr id="53" name="TextBox 53"/>
            <p:cNvSpPr txBox="1"/>
            <p:nvPr/>
          </p:nvSpPr>
          <p:spPr>
            <a:xfrm>
              <a:off x="0" y="-9525"/>
              <a:ext cx="4529865" cy="14386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28"/>
                </a:lnSpc>
              </a:pPr>
              <a:r>
                <a:rPr lang="en-US" sz="2357" spc="235">
                  <a:solidFill>
                    <a:srgbClr val="FFFFFF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NUMBER OF CUSTOMERS PER COUNTRY</a:t>
              </a:r>
            </a:p>
          </p:txBody>
        </p:sp>
        <p:sp>
          <p:nvSpPr>
            <p:cNvPr id="54" name="TextBox 54"/>
            <p:cNvSpPr txBox="1"/>
            <p:nvPr/>
          </p:nvSpPr>
          <p:spPr>
            <a:xfrm>
              <a:off x="0" y="1574198"/>
              <a:ext cx="4529865" cy="30429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64"/>
                </a:lnSpc>
              </a:pPr>
              <a:r>
                <a:rPr lang="en-US" sz="2188" spc="43" dirty="0">
                  <a:solidFill>
                    <a:srgbClr val="FFFFFF"/>
                  </a:solidFill>
                  <a:latin typeface="Aileron"/>
                  <a:ea typeface="Aileron"/>
                  <a:cs typeface="Aileron"/>
                  <a:sym typeface="Aileron"/>
                </a:rPr>
                <a:t>select country, count(*) as </a:t>
              </a:r>
              <a:r>
                <a:rPr lang="en-US" sz="2188" spc="43" dirty="0" err="1">
                  <a:solidFill>
                    <a:srgbClr val="FFFFFF"/>
                  </a:solidFill>
                  <a:latin typeface="Aileron"/>
                  <a:ea typeface="Aileron"/>
                  <a:cs typeface="Aileron"/>
                  <a:sym typeface="Aileron"/>
                </a:rPr>
                <a:t>num_of_customers</a:t>
              </a:r>
              <a:endParaRPr lang="en-US" sz="2188" spc="43" dirty="0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endParaRPr>
            </a:p>
            <a:p>
              <a:pPr algn="ctr">
                <a:lnSpc>
                  <a:spcPts val="3064"/>
                </a:lnSpc>
              </a:pPr>
              <a:r>
                <a:rPr lang="en-US" sz="2188" spc="43" dirty="0">
                  <a:solidFill>
                    <a:srgbClr val="FFFFFF"/>
                  </a:solidFill>
                  <a:latin typeface="Aileron"/>
                  <a:ea typeface="Aileron"/>
                  <a:cs typeface="Aileron"/>
                  <a:sym typeface="Aileron"/>
                </a:rPr>
                <a:t>from customers</a:t>
              </a:r>
            </a:p>
            <a:p>
              <a:pPr algn="ctr">
                <a:lnSpc>
                  <a:spcPts val="3064"/>
                </a:lnSpc>
              </a:pPr>
              <a:r>
                <a:rPr lang="en-US" sz="2188" spc="43" dirty="0">
                  <a:solidFill>
                    <a:srgbClr val="FFFFFF"/>
                  </a:solidFill>
                  <a:latin typeface="Aileron"/>
                  <a:ea typeface="Aileron"/>
                  <a:cs typeface="Aileron"/>
                  <a:sym typeface="Aileron"/>
                </a:rPr>
                <a:t>group by country</a:t>
              </a:r>
            </a:p>
            <a:p>
              <a:pPr algn="ctr">
                <a:lnSpc>
                  <a:spcPts val="3064"/>
                </a:lnSpc>
              </a:pPr>
              <a:r>
                <a:rPr lang="en-US" sz="2188" spc="43" dirty="0">
                  <a:solidFill>
                    <a:srgbClr val="FFFFFF"/>
                  </a:solidFill>
                  <a:latin typeface="Aileron"/>
                  <a:ea typeface="Aileron"/>
                  <a:cs typeface="Aileron"/>
                  <a:sym typeface="Aileron"/>
                </a:rPr>
                <a:t>order by </a:t>
              </a:r>
              <a:r>
                <a:rPr lang="en-US" sz="2188" spc="43" dirty="0" err="1">
                  <a:solidFill>
                    <a:srgbClr val="FFFFFF"/>
                  </a:solidFill>
                  <a:latin typeface="Aileron"/>
                  <a:ea typeface="Aileron"/>
                  <a:cs typeface="Aileron"/>
                  <a:sym typeface="Aileron"/>
                </a:rPr>
                <a:t>num_of_customers</a:t>
              </a:r>
              <a:r>
                <a:rPr lang="en-US" sz="2188" spc="43" dirty="0">
                  <a:solidFill>
                    <a:srgbClr val="FFFFFF"/>
                  </a:solidFill>
                  <a:latin typeface="Aileron"/>
                  <a:ea typeface="Aileron"/>
                  <a:cs typeface="Aileron"/>
                  <a:sym typeface="Aileron"/>
                </a:rPr>
                <a:t> desc;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812390" y="4264660"/>
            <a:ext cx="4262941" cy="4261644"/>
            <a:chOff x="0" y="0"/>
            <a:chExt cx="812800" cy="81255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553"/>
            </a:xfrm>
            <a:custGeom>
              <a:avLst/>
              <a:gdLst/>
              <a:ahLst/>
              <a:cxnLst/>
              <a:rect l="l" t="t" r="r" b="b"/>
              <a:pathLst>
                <a:path w="812800" h="812553">
                  <a:moveTo>
                    <a:pt x="406400" y="0"/>
                  </a:moveTo>
                  <a:cubicBezTo>
                    <a:pt x="181951" y="0"/>
                    <a:pt x="0" y="181896"/>
                    <a:pt x="0" y="406276"/>
                  </a:cubicBezTo>
                  <a:cubicBezTo>
                    <a:pt x="0" y="630657"/>
                    <a:pt x="181951" y="812553"/>
                    <a:pt x="406400" y="812553"/>
                  </a:cubicBezTo>
                  <a:cubicBezTo>
                    <a:pt x="630849" y="812553"/>
                    <a:pt x="812800" y="630657"/>
                    <a:pt x="812800" y="406276"/>
                  </a:cubicBezTo>
                  <a:cubicBezTo>
                    <a:pt x="812800" y="18189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65E89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-38123"/>
              <a:ext cx="660400" cy="77449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400"/>
                </a:lnSpc>
              </a:pPr>
              <a:r>
                <a:rPr lang="en-US" sz="3600">
                  <a:solidFill>
                    <a:srgbClr val="FFFFFF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2</a:t>
              </a:r>
            </a:p>
            <a:p>
              <a:pPr algn="ctr">
                <a:lnSpc>
                  <a:spcPts val="3299"/>
                </a:lnSpc>
              </a:pPr>
              <a:r>
                <a:rPr lang="en-US" sz="2199">
                  <a:solidFill>
                    <a:srgbClr val="FFFFFF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Pymysql+sqlalchemy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28700" y="4680982"/>
            <a:ext cx="3430044" cy="3429000"/>
            <a:chOff x="0" y="0"/>
            <a:chExt cx="812800" cy="81255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553"/>
            </a:xfrm>
            <a:custGeom>
              <a:avLst/>
              <a:gdLst/>
              <a:ahLst/>
              <a:cxnLst/>
              <a:rect l="l" t="t" r="r" b="b"/>
              <a:pathLst>
                <a:path w="812800" h="812553">
                  <a:moveTo>
                    <a:pt x="406400" y="0"/>
                  </a:moveTo>
                  <a:cubicBezTo>
                    <a:pt x="181951" y="0"/>
                    <a:pt x="0" y="181896"/>
                    <a:pt x="0" y="406276"/>
                  </a:cubicBezTo>
                  <a:cubicBezTo>
                    <a:pt x="0" y="630657"/>
                    <a:pt x="181951" y="812553"/>
                    <a:pt x="406400" y="812553"/>
                  </a:cubicBezTo>
                  <a:cubicBezTo>
                    <a:pt x="630849" y="812553"/>
                    <a:pt x="812800" y="630657"/>
                    <a:pt x="812800" y="406276"/>
                  </a:cubicBezTo>
                  <a:cubicBezTo>
                    <a:pt x="812800" y="18189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3538A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76200" y="-38123"/>
              <a:ext cx="660400" cy="77449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400"/>
                </a:lnSpc>
              </a:pPr>
              <a:r>
                <a:rPr lang="en-US" sz="3600">
                  <a:solidFill>
                    <a:srgbClr val="FFFFFF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1</a:t>
              </a:r>
            </a:p>
            <a:p>
              <a:pPr algn="ctr">
                <a:lnSpc>
                  <a:spcPts val="3299"/>
                </a:lnSpc>
              </a:pPr>
              <a:r>
                <a:rPr lang="en-US" sz="2199">
                  <a:solidFill>
                    <a:srgbClr val="FFFFFF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Connecting SQL to Python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212668" y="4264660"/>
            <a:ext cx="4262941" cy="4261644"/>
            <a:chOff x="0" y="0"/>
            <a:chExt cx="812800" cy="81255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553"/>
            </a:xfrm>
            <a:custGeom>
              <a:avLst/>
              <a:gdLst/>
              <a:ahLst/>
              <a:cxnLst/>
              <a:rect l="l" t="t" r="r" b="b"/>
              <a:pathLst>
                <a:path w="812800" h="812553">
                  <a:moveTo>
                    <a:pt x="406400" y="0"/>
                  </a:moveTo>
                  <a:cubicBezTo>
                    <a:pt x="181951" y="0"/>
                    <a:pt x="0" y="181896"/>
                    <a:pt x="0" y="406276"/>
                  </a:cubicBezTo>
                  <a:cubicBezTo>
                    <a:pt x="0" y="630657"/>
                    <a:pt x="181951" y="812553"/>
                    <a:pt x="406400" y="812553"/>
                  </a:cubicBezTo>
                  <a:cubicBezTo>
                    <a:pt x="630849" y="812553"/>
                    <a:pt x="812800" y="630657"/>
                    <a:pt x="812800" y="406276"/>
                  </a:cubicBezTo>
                  <a:cubicBezTo>
                    <a:pt x="812800" y="18189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08AAD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76200" y="-38123"/>
              <a:ext cx="660400" cy="77449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400"/>
                </a:lnSpc>
              </a:pPr>
              <a:r>
                <a:rPr lang="en-US" sz="3600">
                  <a:solidFill>
                    <a:srgbClr val="FFFFFF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4</a:t>
              </a:r>
            </a:p>
            <a:p>
              <a:pPr algn="ctr">
                <a:lnSpc>
                  <a:spcPts val="3299"/>
                </a:lnSpc>
              </a:pPr>
              <a:r>
                <a:rPr lang="en-US" sz="2199">
                  <a:solidFill>
                    <a:srgbClr val="FFFFFF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Data Overview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7428978" y="4680982"/>
            <a:ext cx="3430044" cy="3429000"/>
            <a:chOff x="0" y="0"/>
            <a:chExt cx="812800" cy="81255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553"/>
            </a:xfrm>
            <a:custGeom>
              <a:avLst/>
              <a:gdLst/>
              <a:ahLst/>
              <a:cxnLst/>
              <a:rect l="l" t="t" r="r" b="b"/>
              <a:pathLst>
                <a:path w="812800" h="812553">
                  <a:moveTo>
                    <a:pt x="406400" y="0"/>
                  </a:moveTo>
                  <a:cubicBezTo>
                    <a:pt x="181951" y="0"/>
                    <a:pt x="0" y="181896"/>
                    <a:pt x="0" y="406276"/>
                  </a:cubicBezTo>
                  <a:cubicBezTo>
                    <a:pt x="0" y="630657"/>
                    <a:pt x="181951" y="812553"/>
                    <a:pt x="406400" y="812553"/>
                  </a:cubicBezTo>
                  <a:cubicBezTo>
                    <a:pt x="630849" y="812553"/>
                    <a:pt x="812800" y="630657"/>
                    <a:pt x="812800" y="406276"/>
                  </a:cubicBezTo>
                  <a:cubicBezTo>
                    <a:pt x="812800" y="18189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777B6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76200" y="-38123"/>
              <a:ext cx="660400" cy="77449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400"/>
                </a:lnSpc>
              </a:pPr>
              <a:r>
                <a:rPr lang="en-US" sz="3600">
                  <a:solidFill>
                    <a:srgbClr val="FFFFFF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3</a:t>
              </a:r>
            </a:p>
            <a:p>
              <a:pPr algn="ctr">
                <a:lnSpc>
                  <a:spcPts val="3299"/>
                </a:lnSpc>
              </a:pPr>
              <a:r>
                <a:rPr lang="en-US" sz="2199">
                  <a:solidFill>
                    <a:srgbClr val="FFFFFF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Importing Libraries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3829256" y="4680982"/>
            <a:ext cx="3430044" cy="3429000"/>
            <a:chOff x="0" y="0"/>
            <a:chExt cx="812800" cy="812553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553"/>
            </a:xfrm>
            <a:custGeom>
              <a:avLst/>
              <a:gdLst/>
              <a:ahLst/>
              <a:cxnLst/>
              <a:rect l="l" t="t" r="r" b="b"/>
              <a:pathLst>
                <a:path w="812800" h="812553">
                  <a:moveTo>
                    <a:pt x="406400" y="0"/>
                  </a:moveTo>
                  <a:cubicBezTo>
                    <a:pt x="181951" y="0"/>
                    <a:pt x="0" y="181896"/>
                    <a:pt x="0" y="406276"/>
                  </a:cubicBezTo>
                  <a:cubicBezTo>
                    <a:pt x="0" y="630657"/>
                    <a:pt x="181951" y="812553"/>
                    <a:pt x="406400" y="812553"/>
                  </a:cubicBezTo>
                  <a:cubicBezTo>
                    <a:pt x="630849" y="812553"/>
                    <a:pt x="812800" y="630657"/>
                    <a:pt x="812800" y="406276"/>
                  </a:cubicBezTo>
                  <a:cubicBezTo>
                    <a:pt x="812800" y="18189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2B3CF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76200" y="-38123"/>
              <a:ext cx="660400" cy="77449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400"/>
                </a:lnSpc>
              </a:pPr>
              <a:r>
                <a:rPr lang="en-US" sz="3600">
                  <a:solidFill>
                    <a:srgbClr val="FFFFFF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5</a:t>
              </a:r>
            </a:p>
            <a:p>
              <a:pPr algn="ctr">
                <a:lnSpc>
                  <a:spcPts val="3299"/>
                </a:lnSpc>
              </a:pPr>
              <a:r>
                <a:rPr lang="en-US" sz="2199">
                  <a:solidFill>
                    <a:srgbClr val="FFFFFF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EDA</a:t>
              </a:r>
            </a:p>
          </p:txBody>
        </p:sp>
      </p:grpSp>
      <p:sp>
        <p:nvSpPr>
          <p:cNvPr id="17" name="Freeform 17"/>
          <p:cNvSpPr/>
          <p:nvPr/>
        </p:nvSpPr>
        <p:spPr>
          <a:xfrm>
            <a:off x="3330463" y="5275580"/>
            <a:ext cx="1499661" cy="382414"/>
          </a:xfrm>
          <a:custGeom>
            <a:avLst/>
            <a:gdLst/>
            <a:ahLst/>
            <a:cxnLst/>
            <a:rect l="l" t="t" r="r" b="b"/>
            <a:pathLst>
              <a:path w="1499661" h="382414">
                <a:moveTo>
                  <a:pt x="0" y="0"/>
                </a:moveTo>
                <a:lnTo>
                  <a:pt x="1499661" y="0"/>
                </a:lnTo>
                <a:lnTo>
                  <a:pt x="1499661" y="382414"/>
                </a:lnTo>
                <a:lnTo>
                  <a:pt x="0" y="3824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0146010" y="5275580"/>
            <a:ext cx="1499661" cy="382414"/>
          </a:xfrm>
          <a:custGeom>
            <a:avLst/>
            <a:gdLst/>
            <a:ahLst/>
            <a:cxnLst/>
            <a:rect l="l" t="t" r="r" b="b"/>
            <a:pathLst>
              <a:path w="1499661" h="382414">
                <a:moveTo>
                  <a:pt x="0" y="0"/>
                </a:moveTo>
                <a:lnTo>
                  <a:pt x="1499661" y="0"/>
                </a:lnTo>
                <a:lnTo>
                  <a:pt x="1499661" y="382414"/>
                </a:lnTo>
                <a:lnTo>
                  <a:pt x="0" y="3824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 rot="-879452">
            <a:off x="6948702" y="7141009"/>
            <a:ext cx="1263184" cy="631592"/>
          </a:xfrm>
          <a:custGeom>
            <a:avLst/>
            <a:gdLst/>
            <a:ahLst/>
            <a:cxnLst/>
            <a:rect l="l" t="t" r="r" b="b"/>
            <a:pathLst>
              <a:path w="1263184" h="631592">
                <a:moveTo>
                  <a:pt x="0" y="0"/>
                </a:moveTo>
                <a:lnTo>
                  <a:pt x="1263184" y="0"/>
                </a:lnTo>
                <a:lnTo>
                  <a:pt x="1263184" y="631592"/>
                </a:lnTo>
                <a:lnTo>
                  <a:pt x="0" y="6315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 rot="-921176">
            <a:off x="13762933" y="7141009"/>
            <a:ext cx="1263184" cy="631592"/>
          </a:xfrm>
          <a:custGeom>
            <a:avLst/>
            <a:gdLst/>
            <a:ahLst/>
            <a:cxnLst/>
            <a:rect l="l" t="t" r="r" b="b"/>
            <a:pathLst>
              <a:path w="1263184" h="631592">
                <a:moveTo>
                  <a:pt x="0" y="0"/>
                </a:moveTo>
                <a:lnTo>
                  <a:pt x="1263184" y="0"/>
                </a:lnTo>
                <a:lnTo>
                  <a:pt x="1263184" y="631592"/>
                </a:lnTo>
                <a:lnTo>
                  <a:pt x="0" y="6315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21" name="Group 21"/>
          <p:cNvGrpSpPr/>
          <p:nvPr/>
        </p:nvGrpSpPr>
        <p:grpSpPr>
          <a:xfrm>
            <a:off x="2901269" y="1225161"/>
            <a:ext cx="12485462" cy="1385832"/>
            <a:chOff x="0" y="0"/>
            <a:chExt cx="16647282" cy="1847776"/>
          </a:xfrm>
        </p:grpSpPr>
        <p:sp>
          <p:nvSpPr>
            <p:cNvPr id="22" name="TextBox 22"/>
            <p:cNvSpPr txBox="1"/>
            <p:nvPr/>
          </p:nvSpPr>
          <p:spPr>
            <a:xfrm>
              <a:off x="0" y="-57150"/>
              <a:ext cx="16647282" cy="11942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80"/>
                </a:lnSpc>
              </a:pPr>
              <a:r>
                <a:rPr lang="en-US" sz="5600" spc="168">
                  <a:solidFill>
                    <a:srgbClr val="9777B6"/>
                  </a:solidFill>
                  <a:latin typeface="Aileron Heavy"/>
                  <a:ea typeface="Aileron Heavy"/>
                  <a:cs typeface="Aileron Heavy"/>
                  <a:sym typeface="Aileron Heavy"/>
                </a:rPr>
                <a:t>DATA ANALYSIS (PYTHON)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1269079"/>
              <a:ext cx="16647282" cy="5786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40"/>
                </a:lnSpc>
              </a:pPr>
              <a:r>
                <a:rPr lang="en-US" sz="2600" spc="52">
                  <a:solidFill>
                    <a:srgbClr val="FFFFFF"/>
                  </a:solidFill>
                  <a:latin typeface="Aileron"/>
                  <a:ea typeface="Aileron"/>
                  <a:cs typeface="Aileron"/>
                  <a:sym typeface="Aileron"/>
                </a:rPr>
                <a:t>Customer Purchase Behavior Analysis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88836" y="4531346"/>
            <a:ext cx="6202289" cy="4563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41" lvl="1" indent="-280670" algn="l">
              <a:lnSpc>
                <a:spcPts val="3640"/>
              </a:lnSpc>
              <a:buFont typeface="Arial"/>
              <a:buChar char="•"/>
            </a:pPr>
            <a:r>
              <a:rPr lang="en-US" sz="2600" spc="52" dirty="0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Used libraries for data analysis.</a:t>
            </a:r>
          </a:p>
          <a:p>
            <a:pPr marL="561341" lvl="1" indent="-280670" algn="l">
              <a:lnSpc>
                <a:spcPts val="3640"/>
              </a:lnSpc>
              <a:buFont typeface="Arial"/>
              <a:buChar char="•"/>
            </a:pPr>
            <a:r>
              <a:rPr lang="en-US" sz="2600" spc="52" dirty="0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Performed exploratory data analysis (EDA).</a:t>
            </a:r>
          </a:p>
          <a:p>
            <a:pPr marL="561341" lvl="1" indent="-280670" algn="l">
              <a:lnSpc>
                <a:spcPts val="3640"/>
              </a:lnSpc>
              <a:buFont typeface="Arial"/>
              <a:buChar char="•"/>
            </a:pPr>
            <a:r>
              <a:rPr lang="en-US" sz="2600" spc="52" dirty="0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Analyzed customer behavior and purchase trends.</a:t>
            </a:r>
          </a:p>
          <a:p>
            <a:pPr marL="561341" lvl="1" indent="-280670" algn="l">
              <a:lnSpc>
                <a:spcPts val="3640"/>
              </a:lnSpc>
              <a:buFont typeface="Arial"/>
              <a:buChar char="•"/>
            </a:pPr>
            <a:r>
              <a:rPr lang="en-US" sz="2600" spc="52" dirty="0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Identified top performers (customers and product categories).</a:t>
            </a:r>
          </a:p>
          <a:p>
            <a:pPr marL="561341" lvl="1" indent="-280670" algn="l">
              <a:lnSpc>
                <a:spcPts val="3640"/>
              </a:lnSpc>
              <a:buFont typeface="Arial"/>
              <a:buChar char="•"/>
            </a:pPr>
            <a:r>
              <a:rPr lang="en-US" sz="2600" spc="52" dirty="0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Emphasizes the overall goal of gaining insights from clean data.</a:t>
            </a:r>
          </a:p>
          <a:p>
            <a:pPr algn="l">
              <a:lnSpc>
                <a:spcPts val="3640"/>
              </a:lnSpc>
            </a:pPr>
            <a:endParaRPr lang="en-US" sz="2600" spc="52" dirty="0">
              <a:solidFill>
                <a:srgbClr val="FFFFFF"/>
              </a:solidFill>
              <a:latin typeface="Aileron"/>
              <a:ea typeface="Aileron"/>
              <a:cs typeface="Aileron"/>
              <a:sym typeface="Aileron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028700" y="1019175"/>
            <a:ext cx="5522560" cy="2200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640"/>
              </a:lnSpc>
            </a:pPr>
            <a:r>
              <a:rPr lang="en-US" sz="7200" dirty="0">
                <a:solidFill>
                  <a:srgbClr val="FFFFFF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JUPYTER NOTEBOOK</a:t>
            </a:r>
          </a:p>
        </p:txBody>
      </p:sp>
      <p:graphicFrame>
        <p:nvGraphicFramePr>
          <p:cNvPr id="4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9363964"/>
              </p:ext>
            </p:extLst>
          </p:nvPr>
        </p:nvGraphicFramePr>
        <p:xfrm>
          <a:off x="7511783" y="1028700"/>
          <a:ext cx="9747518" cy="8229600"/>
        </p:xfrm>
        <a:graphic>
          <a:graphicData uri="http://schemas.openxmlformats.org/drawingml/2006/table">
            <a:tbl>
              <a:tblPr/>
              <a:tblGrid>
                <a:gridCol w="12890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449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890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46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57400"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 dirty="0">
                          <a:solidFill>
                            <a:srgbClr val="191919"/>
                          </a:solidFill>
                          <a:latin typeface="Aileron Bold"/>
                          <a:ea typeface="Aileron Bold"/>
                          <a:cs typeface="Aileron Bold"/>
                          <a:sym typeface="Aileron Bold"/>
                        </a:rPr>
                        <a:t>B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80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3080"/>
                        </a:lnSpc>
                      </a:pP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538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191919"/>
                          </a:solidFill>
                          <a:latin typeface="Aileron Bold"/>
                          <a:ea typeface="Aileron Bold"/>
                          <a:cs typeface="Aileron Bold"/>
                          <a:sym typeface="Aileron Bold"/>
                        </a:rPr>
                        <a:t>C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Total Revenue</a:t>
                      </a:r>
                      <a:endParaRPr lang="en-US" sz="1100"/>
                    </a:p>
                    <a:p>
                      <a:pPr algn="ctr">
                        <a:lnSpc>
                          <a:spcPts val="2940"/>
                        </a:lnSpc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1485760.549</a:t>
                      </a:r>
                    </a:p>
                    <a:p>
                      <a:pPr algn="ctr">
                        <a:lnSpc>
                          <a:spcPts val="3080"/>
                        </a:lnSpc>
                      </a:pPr>
                      <a:endParaRPr lang="en-US" sz="2100">
                        <a:solidFill>
                          <a:srgbClr val="FFFFFF"/>
                        </a:solidFill>
                        <a:latin typeface="Aileron"/>
                        <a:ea typeface="Aileron"/>
                        <a:cs typeface="Aileron"/>
                        <a:sym typeface="Aileron"/>
                      </a:endParaRP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538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57400"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191919"/>
                          </a:solidFill>
                          <a:latin typeface="Aileron Bold"/>
                          <a:ea typeface="Aileron Bold"/>
                          <a:cs typeface="Aileron Bold"/>
                          <a:sym typeface="Aileron Bold"/>
                        </a:rPr>
                        <a:t>D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80"/>
                        </a:lnSpc>
                        <a:defRPr/>
                      </a:pPr>
                      <a:r>
                        <a:rPr lang="en-US" sz="2200" dirty="0" err="1">
                          <a:solidFill>
                            <a:srgbClr val="FFFFFF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Avg.Purchase</a:t>
                      </a:r>
                      <a:r>
                        <a:rPr lang="en-US" sz="2200" dirty="0">
                          <a:solidFill>
                            <a:srgbClr val="FFFFFF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 value</a:t>
                      </a:r>
                      <a:endParaRPr lang="en-US" sz="1100" dirty="0"/>
                    </a:p>
                    <a:p>
                      <a:pPr algn="ctr">
                        <a:lnSpc>
                          <a:spcPts val="3080"/>
                        </a:lnSpc>
                      </a:pPr>
                      <a:r>
                        <a:rPr lang="en-US" sz="2200">
                          <a:solidFill>
                            <a:srgbClr val="FFFFFF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489.29</a:t>
                      </a:r>
                    </a:p>
                    <a:p>
                      <a:pPr algn="ctr">
                        <a:lnSpc>
                          <a:spcPts val="3080"/>
                        </a:lnSpc>
                      </a:pPr>
                      <a:endParaRPr lang="en-US" sz="2200" dirty="0">
                        <a:solidFill>
                          <a:srgbClr val="FFFFFF"/>
                        </a:solidFill>
                        <a:latin typeface="Aileron"/>
                        <a:ea typeface="Aileron"/>
                        <a:cs typeface="Aileron"/>
                        <a:sym typeface="Aileron"/>
                      </a:endParaRP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65E8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191919"/>
                          </a:solidFill>
                          <a:latin typeface="Aileron Bold"/>
                          <a:ea typeface="Aileron Bold"/>
                          <a:cs typeface="Aileron Bold"/>
                          <a:sym typeface="Aileron Bold"/>
                        </a:rPr>
                        <a:t>M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80"/>
                        </a:lnSpc>
                        <a:defRPr/>
                      </a:pPr>
                      <a:r>
                        <a:rPr lang="en-US" sz="2200">
                          <a:solidFill>
                            <a:srgbClr val="FFFFFF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Customer Behaviour</a:t>
                      </a:r>
                      <a:endParaRPr lang="en-US" sz="1100"/>
                    </a:p>
                    <a:p>
                      <a:pPr algn="ctr">
                        <a:lnSpc>
                          <a:spcPts val="3080"/>
                        </a:lnSpc>
                      </a:pPr>
                      <a:r>
                        <a:rPr lang="en-US" sz="2200">
                          <a:solidFill>
                            <a:srgbClr val="FFFFFF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877-customerid with 999.98 total_spent</a:t>
                      </a: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65E8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57400"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191919"/>
                          </a:solidFill>
                          <a:latin typeface="Aileron Bold"/>
                          <a:ea typeface="Aileron Bold"/>
                          <a:cs typeface="Aileron Bold"/>
                          <a:sym typeface="Aileron Bold"/>
                        </a:rPr>
                        <a:t>O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80"/>
                        </a:lnSpc>
                        <a:defRPr/>
                      </a:pPr>
                      <a:r>
                        <a:rPr lang="en-US" sz="2200">
                          <a:solidFill>
                            <a:srgbClr val="FFFFFF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December-2023</a:t>
                      </a:r>
                      <a:endParaRPr lang="en-US" sz="1100"/>
                    </a:p>
                    <a:p>
                      <a:pPr algn="ctr">
                        <a:lnSpc>
                          <a:spcPts val="3080"/>
                        </a:lnSpc>
                      </a:pPr>
                      <a:r>
                        <a:rPr lang="en-US" sz="2200">
                          <a:solidFill>
                            <a:srgbClr val="FFFFFF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Highest purchase quality- 295 unit</a:t>
                      </a: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77B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191919"/>
                          </a:solidFill>
                          <a:latin typeface="Aileron Bold"/>
                          <a:ea typeface="Aileron Bold"/>
                          <a:cs typeface="Aileron Bold"/>
                          <a:sym typeface="Aileron Bold"/>
                        </a:rPr>
                        <a:t>Q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80"/>
                        </a:lnSpc>
                        <a:defRPr/>
                      </a:pPr>
                      <a:r>
                        <a:rPr lang="en-US" sz="2200">
                          <a:solidFill>
                            <a:srgbClr val="FFFFFF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Lowest is jun -2023 with 28 unit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7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57400"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191919"/>
                          </a:solidFill>
                          <a:latin typeface="Aileron Bold"/>
                          <a:ea typeface="Aileron Bold"/>
                          <a:cs typeface="Aileron Bold"/>
                          <a:sym typeface="Aileron Bold"/>
                        </a:rPr>
                        <a:t>U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80"/>
                        </a:lnSpc>
                        <a:defRPr/>
                      </a:pPr>
                      <a:r>
                        <a:rPr lang="en-US" sz="2200">
                          <a:solidFill>
                            <a:srgbClr val="FFFFFF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2023-Highest Revenue-$262,346.07</a:t>
                      </a:r>
                      <a:endParaRPr lang="en-US" sz="1100"/>
                    </a:p>
                    <a:p>
                      <a:pPr algn="ctr">
                        <a:lnSpc>
                          <a:spcPts val="3080"/>
                        </a:lnSpc>
                      </a:pP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8AA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191919"/>
                          </a:solidFill>
                          <a:latin typeface="Aileron Bold"/>
                          <a:ea typeface="Aileron Bold"/>
                          <a:cs typeface="Aileron Bold"/>
                          <a:sym typeface="Aileron Bold"/>
                        </a:rPr>
                        <a:t>#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80"/>
                        </a:lnSpc>
                        <a:defRPr/>
                      </a:pPr>
                      <a:r>
                        <a:rPr lang="en-US" sz="2200" dirty="0">
                          <a:solidFill>
                            <a:srgbClr val="FFFFFF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Top Performing products are Electronics- 248,194.56 Revenue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8A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TextBox 5"/>
          <p:cNvSpPr txBox="1"/>
          <p:nvPr/>
        </p:nvSpPr>
        <p:spPr>
          <a:xfrm>
            <a:off x="9353386" y="1488896"/>
            <a:ext cx="2346152" cy="792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99"/>
              </a:lnSpc>
            </a:pPr>
            <a:r>
              <a:rPr lang="en-US" sz="2199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Total Purchases</a:t>
            </a:r>
          </a:p>
          <a:p>
            <a:pPr algn="ctr">
              <a:lnSpc>
                <a:spcPts val="3299"/>
              </a:lnSpc>
              <a:spcBef>
                <a:spcPct val="0"/>
              </a:spcBef>
            </a:pPr>
            <a:r>
              <a:rPr lang="en-US" sz="2199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3053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5"/>
          <p:cNvSpPr/>
          <p:nvPr/>
        </p:nvSpPr>
        <p:spPr>
          <a:xfrm rot="-5400000">
            <a:off x="1390450" y="5777096"/>
            <a:ext cx="892587" cy="0"/>
          </a:xfrm>
          <a:prstGeom prst="line">
            <a:avLst/>
          </a:prstGeom>
          <a:ln w="85725" cap="flat">
            <a:solidFill>
              <a:srgbClr val="13538A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1" name="Group 11"/>
          <p:cNvGrpSpPr/>
          <p:nvPr/>
        </p:nvGrpSpPr>
        <p:grpSpPr>
          <a:xfrm>
            <a:off x="11679138" y="3926506"/>
            <a:ext cx="1447159" cy="1447159"/>
            <a:chOff x="0" y="0"/>
            <a:chExt cx="1929545" cy="1929545"/>
          </a:xfrm>
        </p:grpSpPr>
        <p:grpSp>
          <p:nvGrpSpPr>
            <p:cNvPr id="12" name="Group 12"/>
            <p:cNvGrpSpPr/>
            <p:nvPr/>
          </p:nvGrpSpPr>
          <p:grpSpPr>
            <a:xfrm>
              <a:off x="0" y="0"/>
              <a:ext cx="1929545" cy="1929545"/>
              <a:chOff x="0" y="0"/>
              <a:chExt cx="812800" cy="81280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08AAD"/>
              </a:solidFill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99"/>
                  </a:lnSpc>
                </a:pPr>
                <a:endParaRPr/>
              </a:p>
            </p:txBody>
          </p:sp>
        </p:grpSp>
        <p:sp>
          <p:nvSpPr>
            <p:cNvPr id="15" name="Freeform 15"/>
            <p:cNvSpPr/>
            <p:nvPr/>
          </p:nvSpPr>
          <p:spPr>
            <a:xfrm>
              <a:off x="471870" y="485759"/>
              <a:ext cx="985806" cy="958027"/>
            </a:xfrm>
            <a:custGeom>
              <a:avLst/>
              <a:gdLst/>
              <a:ahLst/>
              <a:cxnLst/>
              <a:rect l="l" t="t" r="r" b="b"/>
              <a:pathLst>
                <a:path w="985806" h="958027">
                  <a:moveTo>
                    <a:pt x="0" y="0"/>
                  </a:moveTo>
                  <a:lnTo>
                    <a:pt x="985806" y="0"/>
                  </a:lnTo>
                  <a:lnTo>
                    <a:pt x="985806" y="958027"/>
                  </a:lnTo>
                  <a:lnTo>
                    <a:pt x="0" y="9580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6" name="Group 16"/>
          <p:cNvGrpSpPr/>
          <p:nvPr/>
        </p:nvGrpSpPr>
        <p:grpSpPr>
          <a:xfrm>
            <a:off x="15283441" y="3926506"/>
            <a:ext cx="1447159" cy="1447159"/>
            <a:chOff x="0" y="0"/>
            <a:chExt cx="1929545" cy="1929545"/>
          </a:xfrm>
        </p:grpSpPr>
        <p:grpSp>
          <p:nvGrpSpPr>
            <p:cNvPr id="17" name="Group 17"/>
            <p:cNvGrpSpPr/>
            <p:nvPr/>
          </p:nvGrpSpPr>
          <p:grpSpPr>
            <a:xfrm>
              <a:off x="0" y="0"/>
              <a:ext cx="1929545" cy="1929545"/>
              <a:chOff x="0" y="0"/>
              <a:chExt cx="812800" cy="8128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C2B3CF"/>
              </a:solidFill>
            </p:spPr>
          </p:sp>
          <p:sp>
            <p:nvSpPr>
              <p:cNvPr id="19" name="TextBox 19"/>
              <p:cNvSpPr txBox="1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99"/>
                  </a:lnSpc>
                </a:pPr>
                <a:endParaRPr/>
              </a:p>
            </p:txBody>
          </p:sp>
        </p:grpSp>
        <p:sp>
          <p:nvSpPr>
            <p:cNvPr id="20" name="Freeform 20"/>
            <p:cNvSpPr/>
            <p:nvPr/>
          </p:nvSpPr>
          <p:spPr>
            <a:xfrm>
              <a:off x="480399" y="480399"/>
              <a:ext cx="968748" cy="968748"/>
            </a:xfrm>
            <a:custGeom>
              <a:avLst/>
              <a:gdLst/>
              <a:ahLst/>
              <a:cxnLst/>
              <a:rect l="l" t="t" r="r" b="b"/>
              <a:pathLst>
                <a:path w="968748" h="968748">
                  <a:moveTo>
                    <a:pt x="0" y="0"/>
                  </a:moveTo>
                  <a:lnTo>
                    <a:pt x="968748" y="0"/>
                  </a:lnTo>
                  <a:lnTo>
                    <a:pt x="968748" y="968748"/>
                  </a:lnTo>
                  <a:lnTo>
                    <a:pt x="0" y="9687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EC000D2E-4392-3857-34EE-2F6F653C5310}"/>
              </a:ext>
            </a:extLst>
          </p:cNvPr>
          <p:cNvGrpSpPr/>
          <p:nvPr/>
        </p:nvGrpSpPr>
        <p:grpSpPr>
          <a:xfrm>
            <a:off x="4073620" y="3469274"/>
            <a:ext cx="1908484" cy="2757479"/>
            <a:chOff x="3873536" y="3960424"/>
            <a:chExt cx="1908484" cy="2757479"/>
          </a:xfrm>
        </p:grpSpPr>
        <p:grpSp>
          <p:nvGrpSpPr>
            <p:cNvPr id="6" name="Group 6"/>
            <p:cNvGrpSpPr/>
            <p:nvPr/>
          </p:nvGrpSpPr>
          <p:grpSpPr>
            <a:xfrm>
              <a:off x="3873536" y="3960424"/>
              <a:ext cx="1908484" cy="1953730"/>
              <a:chOff x="-795994" y="45224"/>
              <a:chExt cx="2544645" cy="2604971"/>
            </a:xfrm>
          </p:grpSpPr>
          <p:grpSp>
            <p:nvGrpSpPr>
              <p:cNvPr id="7" name="Group 7"/>
              <p:cNvGrpSpPr/>
              <p:nvPr/>
            </p:nvGrpSpPr>
            <p:grpSpPr>
              <a:xfrm>
                <a:off x="-795994" y="45224"/>
                <a:ext cx="2544645" cy="2604971"/>
                <a:chOff x="-335304" y="19050"/>
                <a:chExt cx="1071904" cy="1097316"/>
              </a:xfrm>
            </p:grpSpPr>
            <p:sp>
              <p:nvSpPr>
                <p:cNvPr id="8" name="Freeform 8"/>
                <p:cNvSpPr/>
                <p:nvPr/>
              </p:nvSpPr>
              <p:spPr>
                <a:xfrm>
                  <a:off x="-335304" y="303566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465E89"/>
                </a:solidFill>
              </p:spPr>
            </p:sp>
            <p:sp>
              <p:nvSpPr>
                <p:cNvPr id="9" name="TextBox 9"/>
                <p:cNvSpPr txBox="1"/>
                <p:nvPr/>
              </p:nvSpPr>
              <p:spPr>
                <a:xfrm>
                  <a:off x="76200" y="19050"/>
                  <a:ext cx="660400" cy="717550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3299"/>
                    </a:lnSpc>
                  </a:pPr>
                  <a:endParaRPr/>
                </a:p>
              </p:txBody>
            </p:sp>
          </p:grpSp>
          <p:sp>
            <p:nvSpPr>
              <p:cNvPr id="10" name="Freeform 10"/>
              <p:cNvSpPr/>
              <p:nvPr/>
            </p:nvSpPr>
            <p:spPr>
              <a:xfrm>
                <a:off x="-321890" y="1274243"/>
                <a:ext cx="977387" cy="979167"/>
              </a:xfrm>
              <a:custGeom>
                <a:avLst/>
                <a:gdLst/>
                <a:ahLst/>
                <a:cxnLst/>
                <a:rect l="l" t="t" r="r" b="b"/>
                <a:pathLst>
                  <a:path w="977386" h="979167">
                    <a:moveTo>
                      <a:pt x="0" y="0"/>
                    </a:moveTo>
                    <a:lnTo>
                      <a:pt x="977386" y="0"/>
                    </a:lnTo>
                    <a:lnTo>
                      <a:pt x="977386" y="979167"/>
                    </a:lnTo>
                    <a:lnTo>
                      <a:pt x="0" y="97916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a:blipFill>
            </p:spPr>
          </p:sp>
        </p:grpSp>
        <p:sp>
          <p:nvSpPr>
            <p:cNvPr id="21" name="AutoShape 21"/>
            <p:cNvSpPr/>
            <p:nvPr/>
          </p:nvSpPr>
          <p:spPr>
            <a:xfrm flipH="1" flipV="1">
              <a:off x="4606202" y="5914154"/>
              <a:ext cx="2" cy="803749"/>
            </a:xfrm>
            <a:prstGeom prst="line">
              <a:avLst/>
            </a:prstGeom>
            <a:ln w="85725" cap="flat">
              <a:solidFill>
                <a:srgbClr val="465E89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IN" dirty="0"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2396029" y="1362802"/>
            <a:ext cx="13495941" cy="1434428"/>
            <a:chOff x="0" y="0"/>
            <a:chExt cx="17994588" cy="1912570"/>
          </a:xfrm>
        </p:grpSpPr>
        <p:sp>
          <p:nvSpPr>
            <p:cNvPr id="23" name="TextBox 23"/>
            <p:cNvSpPr txBox="1"/>
            <p:nvPr/>
          </p:nvSpPr>
          <p:spPr>
            <a:xfrm>
              <a:off x="0" y="-57150"/>
              <a:ext cx="17994588" cy="11942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80"/>
                </a:lnSpc>
              </a:pPr>
              <a:r>
                <a:rPr lang="en-US" sz="5600" spc="168" dirty="0">
                  <a:solidFill>
                    <a:srgbClr val="9777B6"/>
                  </a:solidFill>
                  <a:latin typeface="Aileron Heavy"/>
                  <a:ea typeface="Aileron Heavy"/>
                  <a:cs typeface="Aileron Heavy"/>
                  <a:sym typeface="Aileron Heavy"/>
                </a:rPr>
                <a:t>DATA ANALYSIS(POWER BI)</a:t>
              </a: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1333874"/>
              <a:ext cx="17994588" cy="5786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40"/>
                </a:lnSpc>
              </a:pPr>
              <a:r>
                <a:rPr lang="en-US" sz="2600" spc="52">
                  <a:solidFill>
                    <a:srgbClr val="FFFFFF"/>
                  </a:solidFill>
                  <a:latin typeface="Aileron"/>
                  <a:ea typeface="Aileron"/>
                  <a:cs typeface="Aileron"/>
                  <a:sym typeface="Aileron"/>
                </a:rPr>
                <a:t>Customer Purchase Behavior Analysis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55325F26-E3D0-CF0A-7692-05BA2216D2E1}"/>
              </a:ext>
            </a:extLst>
          </p:cNvPr>
          <p:cNvGrpSpPr/>
          <p:nvPr/>
        </p:nvGrpSpPr>
        <p:grpSpPr>
          <a:xfrm>
            <a:off x="-914400" y="6134100"/>
            <a:ext cx="22773583" cy="2992048"/>
            <a:chOff x="-1012152" y="6266252"/>
            <a:chExt cx="22773583" cy="2992048"/>
          </a:xfrm>
        </p:grpSpPr>
        <p:grpSp>
          <p:nvGrpSpPr>
            <p:cNvPr id="25" name="Group 25"/>
            <p:cNvGrpSpPr/>
            <p:nvPr/>
          </p:nvGrpSpPr>
          <p:grpSpPr>
            <a:xfrm>
              <a:off x="-1012152" y="6266252"/>
              <a:ext cx="4752068" cy="2992048"/>
              <a:chOff x="0" y="0"/>
              <a:chExt cx="1008405" cy="634923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1008405" cy="634923"/>
              </a:xfrm>
              <a:custGeom>
                <a:avLst/>
                <a:gdLst/>
                <a:ahLst/>
                <a:cxnLst/>
                <a:rect l="l" t="t" r="r" b="b"/>
                <a:pathLst>
                  <a:path w="1008405" h="634923">
                    <a:moveTo>
                      <a:pt x="0" y="0"/>
                    </a:moveTo>
                    <a:lnTo>
                      <a:pt x="805205" y="0"/>
                    </a:lnTo>
                    <a:lnTo>
                      <a:pt x="1008405" y="317461"/>
                    </a:lnTo>
                    <a:lnTo>
                      <a:pt x="805205" y="634923"/>
                    </a:lnTo>
                    <a:lnTo>
                      <a:pt x="0" y="634923"/>
                    </a:lnTo>
                    <a:lnTo>
                      <a:pt x="203200" y="31746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3538A"/>
              </a:solidFill>
            </p:spPr>
          </p:sp>
          <p:sp>
            <p:nvSpPr>
              <p:cNvPr id="27" name="TextBox 27"/>
              <p:cNvSpPr txBox="1"/>
              <p:nvPr/>
            </p:nvSpPr>
            <p:spPr>
              <a:xfrm>
                <a:off x="177800" y="-95250"/>
                <a:ext cx="754405" cy="73017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500"/>
                  </a:lnSpc>
                </a:pPr>
                <a:r>
                  <a:rPr lang="en-US" sz="3000" dirty="0">
                    <a:solidFill>
                      <a:srgbClr val="FFFFFF"/>
                    </a:solidFill>
                    <a:latin typeface="Aileron Bold"/>
                    <a:ea typeface="Aileron Bold"/>
                    <a:cs typeface="Aileron Bold"/>
                    <a:sym typeface="Aileron Bold"/>
                  </a:rPr>
                  <a:t>1</a:t>
                </a:r>
              </a:p>
              <a:p>
                <a:pPr algn="ctr">
                  <a:lnSpc>
                    <a:spcPts val="3299"/>
                  </a:lnSpc>
                </a:pPr>
                <a:r>
                  <a:rPr lang="en-US" sz="2199" dirty="0">
                    <a:solidFill>
                      <a:srgbClr val="FFFFFF"/>
                    </a:solidFill>
                    <a:latin typeface="Aileron Bold"/>
                    <a:ea typeface="Aileron Bold"/>
                    <a:cs typeface="Aileron Bold"/>
                    <a:sym typeface="Aileron Bold"/>
                  </a:rPr>
                  <a:t>Connecting SQL </a:t>
                </a:r>
                <a:r>
                  <a:rPr lang="en-US" sz="2199" dirty="0" err="1">
                    <a:solidFill>
                      <a:srgbClr val="FFFFFF"/>
                    </a:solidFill>
                    <a:latin typeface="Aileron Bold"/>
                    <a:ea typeface="Aileron Bold"/>
                    <a:cs typeface="Aileron Bold"/>
                    <a:sym typeface="Aileron Bold"/>
                  </a:rPr>
                  <a:t>tp</a:t>
                </a:r>
                <a:r>
                  <a:rPr lang="en-US" sz="2199" dirty="0">
                    <a:solidFill>
                      <a:srgbClr val="FFFFFF"/>
                    </a:solidFill>
                    <a:latin typeface="Aileron Bold"/>
                    <a:ea typeface="Aileron Bold"/>
                    <a:cs typeface="Aileron Bold"/>
                    <a:sym typeface="Aileron Bold"/>
                  </a:rPr>
                  <a:t> </a:t>
                </a:r>
                <a:r>
                  <a:rPr lang="en-US" sz="2199" dirty="0" err="1">
                    <a:solidFill>
                      <a:srgbClr val="FFFFFF"/>
                    </a:solidFill>
                    <a:latin typeface="Aileron Bold"/>
                    <a:ea typeface="Aileron Bold"/>
                    <a:cs typeface="Aileron Bold"/>
                    <a:sym typeface="Aileron Bold"/>
                  </a:rPr>
                  <a:t>PowerBI</a:t>
                </a:r>
                <a:endParaRPr lang="en-US" sz="2199" dirty="0">
                  <a:solidFill>
                    <a:srgbClr val="FFFFFF"/>
                  </a:solidFill>
                  <a:latin typeface="Aileron Bold"/>
                  <a:ea typeface="Aileron Bold"/>
                  <a:cs typeface="Aileron Bold"/>
                  <a:sym typeface="Aileron Bold"/>
                </a:endParaRPr>
              </a:p>
            </p:txBody>
          </p:sp>
        </p:grpSp>
        <p:grpSp>
          <p:nvGrpSpPr>
            <p:cNvPr id="28" name="Group 28"/>
            <p:cNvGrpSpPr/>
            <p:nvPr/>
          </p:nvGrpSpPr>
          <p:grpSpPr>
            <a:xfrm>
              <a:off x="3044004" y="6266252"/>
              <a:ext cx="4300215" cy="2992048"/>
              <a:chOff x="0" y="0"/>
              <a:chExt cx="912520" cy="634923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0" y="0"/>
                <a:ext cx="912520" cy="634923"/>
              </a:xfrm>
              <a:custGeom>
                <a:avLst/>
                <a:gdLst/>
                <a:ahLst/>
                <a:cxnLst/>
                <a:rect l="l" t="t" r="r" b="b"/>
                <a:pathLst>
                  <a:path w="912520" h="634923">
                    <a:moveTo>
                      <a:pt x="0" y="0"/>
                    </a:moveTo>
                    <a:lnTo>
                      <a:pt x="709320" y="0"/>
                    </a:lnTo>
                    <a:lnTo>
                      <a:pt x="912520" y="317461"/>
                    </a:lnTo>
                    <a:lnTo>
                      <a:pt x="709320" y="634923"/>
                    </a:lnTo>
                    <a:lnTo>
                      <a:pt x="0" y="634923"/>
                    </a:lnTo>
                    <a:lnTo>
                      <a:pt x="203200" y="31746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65E89"/>
              </a:solidFill>
            </p:spPr>
          </p:sp>
          <p:sp>
            <p:nvSpPr>
              <p:cNvPr id="30" name="TextBox 30"/>
              <p:cNvSpPr txBox="1"/>
              <p:nvPr/>
            </p:nvSpPr>
            <p:spPr>
              <a:xfrm>
                <a:off x="177800" y="-95250"/>
                <a:ext cx="658520" cy="73017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500"/>
                  </a:lnSpc>
                </a:pPr>
                <a:r>
                  <a:rPr lang="en-US" sz="3000">
                    <a:solidFill>
                      <a:srgbClr val="FFFFFF"/>
                    </a:solidFill>
                    <a:latin typeface="Aileron Bold"/>
                    <a:ea typeface="Aileron Bold"/>
                    <a:cs typeface="Aileron Bold"/>
                    <a:sym typeface="Aileron Bold"/>
                  </a:rPr>
                  <a:t>2</a:t>
                </a:r>
              </a:p>
              <a:p>
                <a:pPr algn="ctr">
                  <a:lnSpc>
                    <a:spcPts val="3299"/>
                  </a:lnSpc>
                </a:pPr>
                <a:r>
                  <a:rPr lang="en-US" sz="2199">
                    <a:solidFill>
                      <a:srgbClr val="FFFFFF"/>
                    </a:solidFill>
                    <a:latin typeface="Aileron Bold"/>
                    <a:ea typeface="Aileron Bold"/>
                    <a:cs typeface="Aileron Bold"/>
                    <a:sym typeface="Aileron Bold"/>
                  </a:rPr>
                  <a:t>ETL</a:t>
                </a:r>
              </a:p>
            </p:txBody>
          </p:sp>
        </p:grpSp>
        <p:grpSp>
          <p:nvGrpSpPr>
            <p:cNvPr id="31" name="Group 31"/>
            <p:cNvGrpSpPr/>
            <p:nvPr/>
          </p:nvGrpSpPr>
          <p:grpSpPr>
            <a:xfrm>
              <a:off x="6648307" y="6266252"/>
              <a:ext cx="4300215" cy="2992048"/>
              <a:chOff x="0" y="0"/>
              <a:chExt cx="912520" cy="634923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0" y="0"/>
                <a:ext cx="912520" cy="634923"/>
              </a:xfrm>
              <a:custGeom>
                <a:avLst/>
                <a:gdLst/>
                <a:ahLst/>
                <a:cxnLst/>
                <a:rect l="l" t="t" r="r" b="b"/>
                <a:pathLst>
                  <a:path w="912520" h="634923">
                    <a:moveTo>
                      <a:pt x="0" y="0"/>
                    </a:moveTo>
                    <a:lnTo>
                      <a:pt x="709320" y="0"/>
                    </a:lnTo>
                    <a:lnTo>
                      <a:pt x="912520" y="317461"/>
                    </a:lnTo>
                    <a:lnTo>
                      <a:pt x="709320" y="634923"/>
                    </a:lnTo>
                    <a:lnTo>
                      <a:pt x="0" y="634923"/>
                    </a:lnTo>
                    <a:lnTo>
                      <a:pt x="203200" y="31746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777B6"/>
              </a:solidFill>
            </p:spPr>
          </p:sp>
          <p:sp>
            <p:nvSpPr>
              <p:cNvPr id="33" name="TextBox 33"/>
              <p:cNvSpPr txBox="1"/>
              <p:nvPr/>
            </p:nvSpPr>
            <p:spPr>
              <a:xfrm>
                <a:off x="177800" y="-95250"/>
                <a:ext cx="658520" cy="73017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500"/>
                  </a:lnSpc>
                </a:pPr>
                <a:r>
                  <a:rPr lang="en-US" sz="3000">
                    <a:solidFill>
                      <a:srgbClr val="FFFFFF"/>
                    </a:solidFill>
                    <a:latin typeface="Aileron Bold"/>
                    <a:ea typeface="Aileron Bold"/>
                    <a:cs typeface="Aileron Bold"/>
                    <a:sym typeface="Aileron Bold"/>
                  </a:rPr>
                  <a:t>3</a:t>
                </a:r>
              </a:p>
              <a:p>
                <a:pPr algn="ctr">
                  <a:lnSpc>
                    <a:spcPts val="3299"/>
                  </a:lnSpc>
                </a:pPr>
                <a:r>
                  <a:rPr lang="en-US" sz="2199">
                    <a:solidFill>
                      <a:srgbClr val="FFFFFF"/>
                    </a:solidFill>
                    <a:latin typeface="Aileron Bold"/>
                    <a:ea typeface="Aileron Bold"/>
                    <a:cs typeface="Aileron Bold"/>
                    <a:sym typeface="Aileron Bold"/>
                  </a:rPr>
                  <a:t>Creating New measure</a:t>
                </a:r>
              </a:p>
            </p:txBody>
          </p:sp>
        </p:grpSp>
        <p:grpSp>
          <p:nvGrpSpPr>
            <p:cNvPr id="34" name="Group 34"/>
            <p:cNvGrpSpPr/>
            <p:nvPr/>
          </p:nvGrpSpPr>
          <p:grpSpPr>
            <a:xfrm>
              <a:off x="10252610" y="6266252"/>
              <a:ext cx="4300215" cy="2992048"/>
              <a:chOff x="0" y="0"/>
              <a:chExt cx="912520" cy="634923"/>
            </a:xfrm>
          </p:grpSpPr>
          <p:sp>
            <p:nvSpPr>
              <p:cNvPr id="35" name="Freeform 35"/>
              <p:cNvSpPr/>
              <p:nvPr/>
            </p:nvSpPr>
            <p:spPr>
              <a:xfrm>
                <a:off x="0" y="0"/>
                <a:ext cx="912520" cy="634923"/>
              </a:xfrm>
              <a:custGeom>
                <a:avLst/>
                <a:gdLst/>
                <a:ahLst/>
                <a:cxnLst/>
                <a:rect l="l" t="t" r="r" b="b"/>
                <a:pathLst>
                  <a:path w="912520" h="634923">
                    <a:moveTo>
                      <a:pt x="0" y="0"/>
                    </a:moveTo>
                    <a:lnTo>
                      <a:pt x="709320" y="0"/>
                    </a:lnTo>
                    <a:lnTo>
                      <a:pt x="912520" y="317461"/>
                    </a:lnTo>
                    <a:lnTo>
                      <a:pt x="709320" y="634923"/>
                    </a:lnTo>
                    <a:lnTo>
                      <a:pt x="0" y="634923"/>
                    </a:lnTo>
                    <a:lnTo>
                      <a:pt x="203200" y="31746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08AAD"/>
              </a:solidFill>
            </p:spPr>
          </p:sp>
          <p:sp>
            <p:nvSpPr>
              <p:cNvPr id="36" name="TextBox 36"/>
              <p:cNvSpPr txBox="1"/>
              <p:nvPr/>
            </p:nvSpPr>
            <p:spPr>
              <a:xfrm>
                <a:off x="177800" y="-95250"/>
                <a:ext cx="658520" cy="73017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500"/>
                  </a:lnSpc>
                </a:pPr>
                <a:r>
                  <a:rPr lang="en-US" sz="3000">
                    <a:solidFill>
                      <a:srgbClr val="FFFFFF"/>
                    </a:solidFill>
                    <a:latin typeface="Aileron Bold"/>
                    <a:ea typeface="Aileron Bold"/>
                    <a:cs typeface="Aileron Bold"/>
                    <a:sym typeface="Aileron Bold"/>
                  </a:rPr>
                  <a:t>4</a:t>
                </a:r>
              </a:p>
              <a:p>
                <a:pPr algn="ctr">
                  <a:lnSpc>
                    <a:spcPts val="3299"/>
                  </a:lnSpc>
                </a:pPr>
                <a:r>
                  <a:rPr lang="en-US" sz="2199">
                    <a:solidFill>
                      <a:srgbClr val="FFFFFF"/>
                    </a:solidFill>
                    <a:latin typeface="Aileron Bold"/>
                    <a:ea typeface="Aileron Bold"/>
                    <a:cs typeface="Aileron Bold"/>
                    <a:sym typeface="Aileron Bold"/>
                  </a:rPr>
                  <a:t>Data Visualisation</a:t>
                </a:r>
              </a:p>
            </p:txBody>
          </p:sp>
        </p:grpSp>
        <p:grpSp>
          <p:nvGrpSpPr>
            <p:cNvPr id="37" name="Group 37"/>
            <p:cNvGrpSpPr/>
            <p:nvPr/>
          </p:nvGrpSpPr>
          <p:grpSpPr>
            <a:xfrm>
              <a:off x="13856913" y="6266252"/>
              <a:ext cx="4300215" cy="2992048"/>
              <a:chOff x="0" y="0"/>
              <a:chExt cx="912520" cy="634923"/>
            </a:xfrm>
          </p:grpSpPr>
          <p:sp>
            <p:nvSpPr>
              <p:cNvPr id="38" name="Freeform 38"/>
              <p:cNvSpPr/>
              <p:nvPr/>
            </p:nvSpPr>
            <p:spPr>
              <a:xfrm>
                <a:off x="0" y="0"/>
                <a:ext cx="912520" cy="634923"/>
              </a:xfrm>
              <a:custGeom>
                <a:avLst/>
                <a:gdLst/>
                <a:ahLst/>
                <a:cxnLst/>
                <a:rect l="l" t="t" r="r" b="b"/>
                <a:pathLst>
                  <a:path w="912520" h="634923">
                    <a:moveTo>
                      <a:pt x="0" y="0"/>
                    </a:moveTo>
                    <a:lnTo>
                      <a:pt x="709320" y="0"/>
                    </a:lnTo>
                    <a:lnTo>
                      <a:pt x="912520" y="317461"/>
                    </a:lnTo>
                    <a:lnTo>
                      <a:pt x="709320" y="634923"/>
                    </a:lnTo>
                    <a:lnTo>
                      <a:pt x="0" y="634923"/>
                    </a:lnTo>
                    <a:lnTo>
                      <a:pt x="203200" y="31746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2B3CF"/>
              </a:solidFill>
            </p:spPr>
          </p:sp>
          <p:sp>
            <p:nvSpPr>
              <p:cNvPr id="39" name="TextBox 39"/>
              <p:cNvSpPr txBox="1"/>
              <p:nvPr/>
            </p:nvSpPr>
            <p:spPr>
              <a:xfrm>
                <a:off x="177800" y="-95250"/>
                <a:ext cx="658520" cy="73017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500"/>
                  </a:lnSpc>
                </a:pPr>
                <a:r>
                  <a:rPr lang="en-US" sz="3000">
                    <a:solidFill>
                      <a:srgbClr val="FFFFFF"/>
                    </a:solidFill>
                    <a:latin typeface="Aileron Bold"/>
                    <a:ea typeface="Aileron Bold"/>
                    <a:cs typeface="Aileron Bold"/>
                    <a:sym typeface="Aileron Bold"/>
                  </a:rPr>
                  <a:t>5</a:t>
                </a:r>
              </a:p>
              <a:p>
                <a:pPr algn="ctr">
                  <a:lnSpc>
                    <a:spcPts val="3299"/>
                  </a:lnSpc>
                </a:pPr>
                <a:r>
                  <a:rPr lang="en-US" sz="2199">
                    <a:solidFill>
                      <a:srgbClr val="FFFFFF"/>
                    </a:solidFill>
                    <a:latin typeface="Aileron Bold"/>
                    <a:ea typeface="Aileron Bold"/>
                    <a:cs typeface="Aileron Bold"/>
                    <a:sym typeface="Aileron Bold"/>
                  </a:rPr>
                  <a:t>Matrix &amp; Dashboard</a:t>
                </a:r>
              </a:p>
            </p:txBody>
          </p:sp>
        </p:grpSp>
        <p:grpSp>
          <p:nvGrpSpPr>
            <p:cNvPr id="40" name="Group 40"/>
            <p:cNvGrpSpPr/>
            <p:nvPr/>
          </p:nvGrpSpPr>
          <p:grpSpPr>
            <a:xfrm>
              <a:off x="17461216" y="6266252"/>
              <a:ext cx="4300215" cy="2992048"/>
              <a:chOff x="0" y="0"/>
              <a:chExt cx="912520" cy="634923"/>
            </a:xfrm>
          </p:grpSpPr>
          <p:sp>
            <p:nvSpPr>
              <p:cNvPr id="41" name="Freeform 41"/>
              <p:cNvSpPr/>
              <p:nvPr/>
            </p:nvSpPr>
            <p:spPr>
              <a:xfrm>
                <a:off x="0" y="0"/>
                <a:ext cx="912520" cy="634923"/>
              </a:xfrm>
              <a:custGeom>
                <a:avLst/>
                <a:gdLst/>
                <a:ahLst/>
                <a:cxnLst/>
                <a:rect l="l" t="t" r="r" b="b"/>
                <a:pathLst>
                  <a:path w="912520" h="634923">
                    <a:moveTo>
                      <a:pt x="0" y="0"/>
                    </a:moveTo>
                    <a:lnTo>
                      <a:pt x="709320" y="0"/>
                    </a:lnTo>
                    <a:lnTo>
                      <a:pt x="912520" y="317461"/>
                    </a:lnTo>
                    <a:lnTo>
                      <a:pt x="709320" y="634923"/>
                    </a:lnTo>
                    <a:lnTo>
                      <a:pt x="0" y="634923"/>
                    </a:lnTo>
                    <a:lnTo>
                      <a:pt x="203200" y="31746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2B3CF"/>
              </a:solidFill>
            </p:spPr>
          </p:sp>
          <p:sp>
            <p:nvSpPr>
              <p:cNvPr id="42" name="TextBox 42"/>
              <p:cNvSpPr txBox="1"/>
              <p:nvPr/>
            </p:nvSpPr>
            <p:spPr>
              <a:xfrm>
                <a:off x="177800" y="-57150"/>
                <a:ext cx="658520" cy="69207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99"/>
                  </a:lnSpc>
                </a:pPr>
                <a:endParaRPr/>
              </a:p>
            </p:txBody>
          </p:sp>
        </p:grpSp>
      </p:grpSp>
      <p:sp>
        <p:nvSpPr>
          <p:cNvPr id="43" name="AutoShape 43"/>
          <p:cNvSpPr/>
          <p:nvPr/>
        </p:nvSpPr>
        <p:spPr>
          <a:xfrm flipV="1">
            <a:off x="8798414" y="5373665"/>
            <a:ext cx="0" cy="892587"/>
          </a:xfrm>
          <a:prstGeom prst="line">
            <a:avLst/>
          </a:prstGeom>
          <a:ln w="85725" cap="flat">
            <a:solidFill>
              <a:srgbClr val="9777B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4" name="AutoShape 44"/>
          <p:cNvSpPr/>
          <p:nvPr/>
        </p:nvSpPr>
        <p:spPr>
          <a:xfrm flipV="1">
            <a:off x="12402717" y="5373665"/>
            <a:ext cx="0" cy="892587"/>
          </a:xfrm>
          <a:prstGeom prst="line">
            <a:avLst/>
          </a:prstGeom>
          <a:ln w="85725" cap="flat">
            <a:solidFill>
              <a:srgbClr val="A08A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5" name="AutoShape 45"/>
          <p:cNvSpPr/>
          <p:nvPr/>
        </p:nvSpPr>
        <p:spPr>
          <a:xfrm flipV="1">
            <a:off x="16007020" y="5373665"/>
            <a:ext cx="0" cy="892587"/>
          </a:xfrm>
          <a:prstGeom prst="line">
            <a:avLst/>
          </a:prstGeom>
          <a:ln w="85725" cap="flat">
            <a:solidFill>
              <a:srgbClr val="C2B3C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6" name="Group 46"/>
          <p:cNvGrpSpPr/>
          <p:nvPr/>
        </p:nvGrpSpPr>
        <p:grpSpPr>
          <a:xfrm>
            <a:off x="8074835" y="3926506"/>
            <a:ext cx="1447159" cy="1447159"/>
            <a:chOff x="0" y="0"/>
            <a:chExt cx="1929545" cy="1929545"/>
          </a:xfrm>
        </p:grpSpPr>
        <p:grpSp>
          <p:nvGrpSpPr>
            <p:cNvPr id="47" name="Group 47"/>
            <p:cNvGrpSpPr/>
            <p:nvPr/>
          </p:nvGrpSpPr>
          <p:grpSpPr>
            <a:xfrm>
              <a:off x="0" y="0"/>
              <a:ext cx="1929545" cy="1929545"/>
              <a:chOff x="0" y="0"/>
              <a:chExt cx="812800" cy="812800"/>
            </a:xfrm>
          </p:grpSpPr>
          <p:sp>
            <p:nvSpPr>
              <p:cNvPr id="48" name="Freeform 4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9777B6"/>
              </a:solidFill>
            </p:spPr>
          </p:sp>
          <p:sp>
            <p:nvSpPr>
              <p:cNvPr id="49" name="TextBox 49"/>
              <p:cNvSpPr txBox="1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99"/>
                  </a:lnSpc>
                </a:pPr>
                <a:endParaRPr/>
              </a:p>
            </p:txBody>
          </p:sp>
        </p:grpSp>
        <p:sp>
          <p:nvSpPr>
            <p:cNvPr id="50" name="Freeform 50"/>
            <p:cNvSpPr/>
            <p:nvPr/>
          </p:nvSpPr>
          <p:spPr>
            <a:xfrm flipH="1">
              <a:off x="402496" y="400444"/>
              <a:ext cx="1124554" cy="1128658"/>
            </a:xfrm>
            <a:custGeom>
              <a:avLst/>
              <a:gdLst/>
              <a:ahLst/>
              <a:cxnLst/>
              <a:rect l="l" t="t" r="r" b="b"/>
              <a:pathLst>
                <a:path w="1124554" h="1128658">
                  <a:moveTo>
                    <a:pt x="1124553" y="0"/>
                  </a:moveTo>
                  <a:lnTo>
                    <a:pt x="0" y="0"/>
                  </a:lnTo>
                  <a:lnTo>
                    <a:pt x="0" y="1128658"/>
                  </a:lnTo>
                  <a:lnTo>
                    <a:pt x="1124553" y="1128658"/>
                  </a:lnTo>
                  <a:lnTo>
                    <a:pt x="1124553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6C601846-0D05-F314-C80C-904030FAD905}"/>
              </a:ext>
            </a:extLst>
          </p:cNvPr>
          <p:cNvGrpSpPr/>
          <p:nvPr/>
        </p:nvGrpSpPr>
        <p:grpSpPr>
          <a:xfrm>
            <a:off x="1113164" y="3926506"/>
            <a:ext cx="1447159" cy="1447159"/>
            <a:chOff x="1113164" y="3926506"/>
            <a:chExt cx="1447159" cy="1447159"/>
          </a:xfrm>
        </p:grpSpPr>
        <p:grpSp>
          <p:nvGrpSpPr>
            <p:cNvPr id="2" name="Group 2"/>
            <p:cNvGrpSpPr/>
            <p:nvPr/>
          </p:nvGrpSpPr>
          <p:grpSpPr>
            <a:xfrm>
              <a:off x="1113164" y="3926506"/>
              <a:ext cx="1447159" cy="1447159"/>
              <a:chOff x="0" y="0"/>
              <a:chExt cx="812800" cy="812800"/>
            </a:xfrm>
          </p:grpSpPr>
          <p:sp>
            <p:nvSpPr>
              <p:cNvPr id="3" name="Freeform 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3538A"/>
              </a:solidFill>
            </p:spPr>
          </p:sp>
          <p:sp>
            <p:nvSpPr>
              <p:cNvPr id="4" name="TextBox 4"/>
              <p:cNvSpPr txBox="1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99"/>
                  </a:lnSpc>
                </a:pPr>
                <a:endParaRPr/>
              </a:p>
            </p:txBody>
          </p:sp>
        </p:grpSp>
        <p:sp>
          <p:nvSpPr>
            <p:cNvPr id="51" name="Freeform 51"/>
            <p:cNvSpPr/>
            <p:nvPr/>
          </p:nvSpPr>
          <p:spPr>
            <a:xfrm>
              <a:off x="1418718" y="4172093"/>
              <a:ext cx="836052" cy="955984"/>
            </a:xfrm>
            <a:custGeom>
              <a:avLst/>
              <a:gdLst/>
              <a:ahLst/>
              <a:cxnLst/>
              <a:rect l="l" t="t" r="r" b="b"/>
              <a:pathLst>
                <a:path w="836052" h="955984">
                  <a:moveTo>
                    <a:pt x="0" y="0"/>
                  </a:moveTo>
                  <a:lnTo>
                    <a:pt x="836052" y="0"/>
                  </a:lnTo>
                  <a:lnTo>
                    <a:pt x="836052" y="955985"/>
                  </a:lnTo>
                  <a:lnTo>
                    <a:pt x="0" y="9559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54</TotalTime>
  <Words>813</Words>
  <Application>Microsoft Office PowerPoint</Application>
  <PresentationFormat>Custom</PresentationFormat>
  <Paragraphs>201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1" baseType="lpstr">
      <vt:lpstr>Aileron Heavy</vt:lpstr>
      <vt:lpstr>Arimo Bold</vt:lpstr>
      <vt:lpstr>Aileron</vt:lpstr>
      <vt:lpstr>Calibri</vt:lpstr>
      <vt:lpstr>Aileron Ultra-Bold</vt:lpstr>
      <vt:lpstr>Arial</vt:lpstr>
      <vt:lpstr>Aileron Bold</vt:lpstr>
      <vt:lpstr>Arimo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Understing Data</dc:title>
  <dc:creator>Moonmoon Samal</dc:creator>
  <cp:lastModifiedBy>Moonmoon Samal</cp:lastModifiedBy>
  <cp:revision>3</cp:revision>
  <dcterms:created xsi:type="dcterms:W3CDTF">2006-08-16T00:00:00Z</dcterms:created>
  <dcterms:modified xsi:type="dcterms:W3CDTF">2024-07-10T05:55:30Z</dcterms:modified>
  <dc:identifier>DAGKR96e8jI</dc:identifier>
</cp:coreProperties>
</file>